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 id="262" r:id="rId6"/>
    <p:sldId id="285" r:id="rId7"/>
    <p:sldId id="263" r:id="rId8"/>
    <p:sldId id="264" r:id="rId9"/>
    <p:sldId id="286"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9" r:id="rId24"/>
    <p:sldId id="280" r:id="rId25"/>
    <p:sldId id="281" r:id="rId26"/>
    <p:sldId id="282" r:id="rId27"/>
    <p:sldId id="283"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82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7A95EE4-911D-4A7B-896F-19C21BACC266}" type="datetimeFigureOut">
              <a:rPr lang="en-US" smtClean="0"/>
              <a:pPr/>
              <a:t>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9CCE1B-0760-4002-ABF2-E8F00B4E1A1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A95EE4-911D-4A7B-896F-19C21BACC266}" type="datetimeFigureOut">
              <a:rPr lang="en-US" smtClean="0"/>
              <a:pPr/>
              <a:t>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9CCE1B-0760-4002-ABF2-E8F00B4E1A1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A95EE4-911D-4A7B-896F-19C21BACC266}" type="datetimeFigureOut">
              <a:rPr lang="en-US" smtClean="0"/>
              <a:pPr/>
              <a:t>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9CCE1B-0760-4002-ABF2-E8F00B4E1A1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A95EE4-911D-4A7B-896F-19C21BACC266}" type="datetimeFigureOut">
              <a:rPr lang="en-US" smtClean="0"/>
              <a:pPr/>
              <a:t>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9CCE1B-0760-4002-ABF2-E8F00B4E1A1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A95EE4-911D-4A7B-896F-19C21BACC266}" type="datetimeFigureOut">
              <a:rPr lang="en-US" smtClean="0"/>
              <a:pPr/>
              <a:t>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9CCE1B-0760-4002-ABF2-E8F00B4E1A1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7A95EE4-911D-4A7B-896F-19C21BACC266}" type="datetimeFigureOut">
              <a:rPr lang="en-US" smtClean="0"/>
              <a:pPr/>
              <a:t>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9CCE1B-0760-4002-ABF2-E8F00B4E1A1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7A95EE4-911D-4A7B-896F-19C21BACC266}" type="datetimeFigureOut">
              <a:rPr lang="en-US" smtClean="0"/>
              <a:pPr/>
              <a:t>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9CCE1B-0760-4002-ABF2-E8F00B4E1A1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7A95EE4-911D-4A7B-896F-19C21BACC266}" type="datetimeFigureOut">
              <a:rPr lang="en-US" smtClean="0"/>
              <a:pPr/>
              <a:t>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9CCE1B-0760-4002-ABF2-E8F00B4E1A1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A95EE4-911D-4A7B-896F-19C21BACC266}" type="datetimeFigureOut">
              <a:rPr lang="en-US" smtClean="0"/>
              <a:pPr/>
              <a:t>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9CCE1B-0760-4002-ABF2-E8F00B4E1A1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7A95EE4-911D-4A7B-896F-19C21BACC266}" type="datetimeFigureOut">
              <a:rPr lang="en-US" smtClean="0"/>
              <a:pPr/>
              <a:t>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9CCE1B-0760-4002-ABF2-E8F00B4E1A1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7A95EE4-911D-4A7B-896F-19C21BACC266}" type="datetimeFigureOut">
              <a:rPr lang="en-US" smtClean="0"/>
              <a:pPr/>
              <a:t>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9CCE1B-0760-4002-ABF2-E8F00B4E1A1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A95EE4-911D-4A7B-896F-19C21BACC266}" type="datetimeFigureOut">
              <a:rPr lang="en-US" smtClean="0"/>
              <a:pPr/>
              <a:t>1/4/2023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9CCE1B-0760-4002-ABF2-E8F00B4E1A1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419600"/>
            <a:ext cx="4800600" cy="2438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4419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4800600" y="3602288"/>
            <a:ext cx="4371976" cy="3274762"/>
          </a:xfrm>
        </p:spPr>
      </p:pic>
      <p:sp>
        <p:nvSpPr>
          <p:cNvPr id="8" name="Title 1"/>
          <p:cNvSpPr>
            <a:spLocks noGrp="1"/>
          </p:cNvSpPr>
          <p:nvPr>
            <p:ph type="title"/>
          </p:nvPr>
        </p:nvSpPr>
        <p:spPr>
          <a:xfrm>
            <a:off x="457200" y="2057400"/>
            <a:ext cx="8229600" cy="1143000"/>
          </a:xfrm>
        </p:spPr>
        <p:txBody>
          <a:bodyPr>
            <a:normAutofit/>
          </a:bodyPr>
          <a:lstStyle/>
          <a:p>
            <a:r>
              <a:rPr lang="ms-MY" sz="3600" b="1" dirty="0">
                <a:solidFill>
                  <a:schemeClr val="accent2">
                    <a:lumMod val="40000"/>
                    <a:lumOff val="60000"/>
                  </a:schemeClr>
                </a:solidFill>
                <a:latin typeface="Arial" pitchFamily="34" charset="0"/>
                <a:cs typeface="Arial" pitchFamily="34" charset="0"/>
              </a:rPr>
              <a:t>A S E T      T E T A P</a:t>
            </a:r>
            <a:endParaRPr lang="en-US" sz="3600" dirty="0">
              <a:solidFill>
                <a:schemeClr val="accent2">
                  <a:lumMod val="40000"/>
                  <a:lumOff val="60000"/>
                </a:schemeClr>
              </a:solidFill>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7" name="Rectangle 6"/>
          <p:cNvSpPr/>
          <p:nvPr/>
        </p:nvSpPr>
        <p:spPr>
          <a:xfrm>
            <a:off x="457200" y="1551325"/>
            <a:ext cx="8229600" cy="3477875"/>
          </a:xfrm>
          <a:prstGeom prst="rect">
            <a:avLst/>
          </a:prstGeom>
        </p:spPr>
        <p:txBody>
          <a:bodyPr wrap="square">
            <a:spAutoFit/>
          </a:bodyPr>
          <a:lstStyle/>
          <a:p>
            <a:pPr algn="just"/>
            <a:r>
              <a:rPr lang="ms-MY" sz="2000" dirty="0">
                <a:solidFill>
                  <a:schemeClr val="bg1"/>
                </a:solidFill>
                <a:latin typeface="Arial" pitchFamily="34" charset="0"/>
                <a:cs typeface="Arial" pitchFamily="34" charset="0"/>
              </a:rPr>
              <a:t>Aset yang harganya tidak selalu tersedia setiap saat dan tidak langsung diketahui dengan mudah, seperti harga properti dan berbagai mesin yang dimiliki sebuah perusahaan. Tanah dan bangunan yang dimiliki perusahaan memang selalu memiliki nilai pasar tetapi harganya akan selalu berbeda antara pihak-pihak yang berkepentingan dengan aset tersebut. Dan untuk menilai harga aset tersebut datanya tidak selalu tersedia setiap saat. Memang di Indonesia bisa menggunakan nilai jual obyek pajak (NJOP) yang diterbitkan oleh DirJen Pajak untuk aset yang berwujud tanah. Untuk aset tetap lainnya, seperti bangunan, kendaraan dan mesin-mesin,  mungkin harus menggunakan jasa perusahaan </a:t>
            </a:r>
            <a:r>
              <a:rPr lang="ms-MY" sz="2000" i="1" dirty="0">
                <a:solidFill>
                  <a:schemeClr val="bg1"/>
                </a:solidFill>
                <a:latin typeface="Arial" pitchFamily="34" charset="0"/>
                <a:cs typeface="Arial" pitchFamily="34" charset="0"/>
              </a:rPr>
              <a:t>appraisal</a:t>
            </a:r>
            <a:r>
              <a:rPr lang="ms-MY" sz="2000" dirty="0">
                <a:solidFill>
                  <a:schemeClr val="bg1"/>
                </a:solidFill>
                <a:latin typeface="Arial" pitchFamily="34" charset="0"/>
                <a:cs typeface="Arial" pitchFamily="34" charset="0"/>
              </a:rPr>
              <a:t>  supaya dapat dicantumkan lebih obyektif.</a:t>
            </a:r>
            <a:endParaRPr lang="en-US" sz="2000" dirty="0">
              <a:solidFill>
                <a:schemeClr val="bg1"/>
              </a:solidFill>
              <a:latin typeface="Arial" pitchFamily="34" charset="0"/>
              <a:cs typeface="Arial" pitchFamily="34" charset="0"/>
            </a:endParaRPr>
          </a:p>
        </p:txBody>
      </p:sp>
      <p:sp>
        <p:nvSpPr>
          <p:cNvPr id="11" name="Rectangle 10"/>
          <p:cNvSpPr/>
          <p:nvPr/>
        </p:nvSpPr>
        <p:spPr>
          <a:xfrm>
            <a:off x="381000" y="381000"/>
            <a:ext cx="8458200" cy="533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dirty="0">
                <a:solidFill>
                  <a:schemeClr val="bg1"/>
                </a:solidFill>
                <a:latin typeface="Arial" pitchFamily="34" charset="0"/>
                <a:cs typeface="Arial" pitchFamily="34" charset="0"/>
              </a:rPr>
              <a:t>Aset yang harganya tidak selalu tersedia setiap saat dan tidak mudah diketahui</a:t>
            </a:r>
            <a:endParaRPr lang="en-US" dirty="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13313" name="Rectangle 1"/>
          <p:cNvSpPr>
            <a:spLocks noChangeArrowheads="1"/>
          </p:cNvSpPr>
          <p:nvPr/>
        </p:nvSpPr>
        <p:spPr bwMode="auto">
          <a:xfrm>
            <a:off x="457200" y="1564481"/>
            <a:ext cx="8229600" cy="3693319"/>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tabLst/>
            </a:pPr>
            <a:r>
              <a:rPr kumimoji="0" lang="ms-MY" sz="2000" b="0" i="0" u="none" strike="noStrike" cap="none" normalizeH="0" baseline="0" dirty="0">
                <a:ln>
                  <a:noFill/>
                </a:ln>
                <a:solidFill>
                  <a:schemeClr val="bg1"/>
                </a:solidFill>
                <a:effectLst/>
                <a:latin typeface="Arial" pitchFamily="34" charset="0"/>
                <a:ea typeface="Times New Roman" pitchFamily="18" charset="0"/>
                <a:cs typeface="Arial" pitchFamily="34" charset="0"/>
              </a:rPr>
              <a:t>Aset yang harga pasarnya tidak tersedia dan tidak mudah diketahui. Aset semacam ini biasanya adalah aset yang dimiliki oleh sebuah perusahaan karena pesanan khusus akibat keunikan usaha perusahaan tersebut atau karena hibah yang diberikan pihak lain. Seperti aset tetap berupa gudang pembeku daging atau ikan. Gudang pembeku semacam itu biasanya dibangun secara khusus untuk kebutuhan perusahaan pemasok daging atau ikan yang tidak akan tersedia harganya dipasar. Perusahaan yang memiliki bidang usaha yang berbeda tidak akan memerlukan aset tetap semacam itu. Karena itu, aset tetap semacam ini sulit untuk menggunakan dasar  </a:t>
            </a:r>
            <a:r>
              <a:rPr kumimoji="0" lang="ms-MY" sz="2000" b="0" i="1" u="none" strike="noStrike" cap="none" normalizeH="0" baseline="0" dirty="0">
                <a:ln>
                  <a:noFill/>
                </a:ln>
                <a:solidFill>
                  <a:schemeClr val="bg1"/>
                </a:solidFill>
                <a:effectLst/>
                <a:latin typeface="Arial" pitchFamily="34" charset="0"/>
                <a:ea typeface="Times New Roman" pitchFamily="18" charset="0"/>
                <a:cs typeface="Arial" pitchFamily="34" charset="0"/>
              </a:rPr>
              <a:t>market value</a:t>
            </a:r>
            <a:r>
              <a:rPr kumimoji="0" lang="ms-MY" sz="2000" b="0" i="0" u="none" strike="noStrike" cap="none" normalizeH="0" baseline="0" dirty="0">
                <a:ln>
                  <a:noFill/>
                </a:ln>
                <a:solidFill>
                  <a:schemeClr val="bg1"/>
                </a:solidFill>
                <a:effectLst/>
                <a:latin typeface="Arial" pitchFamily="34" charset="0"/>
                <a:ea typeface="Times New Roman" pitchFamily="18" charset="0"/>
                <a:cs typeface="Arial" pitchFamily="34" charset="0"/>
              </a:rPr>
              <a:t>  dalam penyajian aset tetap-nya di dalam laporan keuangan.</a:t>
            </a:r>
            <a:endParaRPr kumimoji="0" lang="en-US" sz="2000" b="0" i="0" u="none" strike="noStrike" cap="none" normalizeH="0" baseline="0" dirty="0">
              <a:ln>
                <a:noFill/>
              </a:ln>
              <a:solidFill>
                <a:schemeClr val="bg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bg1"/>
              </a:solidFill>
              <a:effectLst/>
              <a:latin typeface="Arial" pitchFamily="34" charset="0"/>
            </a:endParaRPr>
          </a:p>
        </p:txBody>
      </p:sp>
      <p:sp>
        <p:nvSpPr>
          <p:cNvPr id="11" name="Rectangle 10"/>
          <p:cNvSpPr/>
          <p:nvPr/>
        </p:nvSpPr>
        <p:spPr>
          <a:xfrm>
            <a:off x="381000" y="685800"/>
            <a:ext cx="8458200" cy="533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dirty="0">
                <a:solidFill>
                  <a:schemeClr val="bg1"/>
                </a:solidFill>
                <a:latin typeface="Arial" pitchFamily="34" charset="0"/>
                <a:cs typeface="Arial" pitchFamily="34" charset="0"/>
              </a:rPr>
              <a:t>Aset yang harganya tidak tersedia dan tidak mudah diketahui</a:t>
            </a:r>
            <a:endParaRPr lang="en-US" dirty="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8" name="Title 1"/>
          <p:cNvSpPr>
            <a:spLocks noGrp="1"/>
          </p:cNvSpPr>
          <p:nvPr>
            <p:ph type="title"/>
          </p:nvPr>
        </p:nvSpPr>
        <p:spPr>
          <a:xfrm>
            <a:off x="533400" y="304800"/>
            <a:ext cx="8229600" cy="1143000"/>
          </a:xfrm>
        </p:spPr>
        <p:txBody>
          <a:bodyPr>
            <a:normAutofit/>
          </a:bodyPr>
          <a:lstStyle/>
          <a:p>
            <a:r>
              <a:rPr lang="ms-MY" sz="2400" b="1" dirty="0">
                <a:solidFill>
                  <a:schemeClr val="bg1"/>
                </a:solidFill>
                <a:latin typeface="Arial" pitchFamily="34" charset="0"/>
                <a:cs typeface="Arial" pitchFamily="34" charset="0"/>
              </a:rPr>
              <a:t>HARGA  PEROLEHAN</a:t>
            </a:r>
            <a:endParaRPr lang="en-US" sz="2400" dirty="0">
              <a:solidFill>
                <a:schemeClr val="bg1"/>
              </a:solidFill>
              <a:latin typeface="Arial" pitchFamily="34" charset="0"/>
              <a:cs typeface="Arial" pitchFamily="34" charset="0"/>
            </a:endParaRPr>
          </a:p>
        </p:txBody>
      </p:sp>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12290" name="Rectangle 2"/>
          <p:cNvSpPr>
            <a:spLocks noChangeArrowheads="1"/>
          </p:cNvSpPr>
          <p:nvPr/>
        </p:nvSpPr>
        <p:spPr bwMode="auto">
          <a:xfrm>
            <a:off x="838200" y="2228671"/>
            <a:ext cx="7620000" cy="11079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ms-MY" sz="2200" b="0" i="0" u="none" strike="noStrike" cap="none" normalizeH="0" baseline="0" dirty="0">
                <a:ln>
                  <a:noFill/>
                </a:ln>
                <a:solidFill>
                  <a:schemeClr val="accent2">
                    <a:lumMod val="40000"/>
                    <a:lumOff val="60000"/>
                  </a:schemeClr>
                </a:solidFill>
                <a:effectLst/>
                <a:latin typeface="Arial" pitchFamily="34" charset="0"/>
                <a:ea typeface="Times New Roman" pitchFamily="18" charset="0"/>
              </a:rPr>
              <a:t>Harga perolehan adalah  keseluruhan uang yang dikeluarkan untuk memperoleh  suatu  aset  tetap  sampai  siap  digunakan oleh perusahaan</a:t>
            </a:r>
            <a:r>
              <a:rPr kumimoji="0" lang="en-US" sz="2200" b="0" i="0" u="none" strike="noStrike" cap="none" normalizeH="0" baseline="0" dirty="0">
                <a:ln>
                  <a:noFill/>
                </a:ln>
                <a:solidFill>
                  <a:schemeClr val="accent2">
                    <a:lumMod val="40000"/>
                    <a:lumOff val="60000"/>
                  </a:schemeClr>
                </a:solidFill>
                <a:effectLst/>
                <a:latin typeface="Arial" pitchFamily="34" charset="0"/>
              </a:rPr>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8" name="Title 1"/>
          <p:cNvSpPr>
            <a:spLocks noGrp="1"/>
          </p:cNvSpPr>
          <p:nvPr>
            <p:ph type="title"/>
          </p:nvPr>
        </p:nvSpPr>
        <p:spPr>
          <a:xfrm>
            <a:off x="457200" y="1981200"/>
            <a:ext cx="8229600" cy="1143000"/>
          </a:xfrm>
        </p:spPr>
        <p:txBody>
          <a:bodyPr>
            <a:noAutofit/>
          </a:bodyPr>
          <a:lstStyle/>
          <a:p>
            <a:r>
              <a:rPr lang="ms-MY" sz="2400" dirty="0">
                <a:solidFill>
                  <a:schemeClr val="bg1"/>
                </a:solidFill>
                <a:latin typeface="Arial" pitchFamily="34" charset="0"/>
                <a:cs typeface="Arial" pitchFamily="34" charset="0"/>
              </a:rPr>
              <a:t>Aset  tetap yang dimiliki perusahaan dicatat dan diakui sebesar </a:t>
            </a:r>
            <a:r>
              <a:rPr lang="ms-MY" sz="2400" b="1" dirty="0">
                <a:solidFill>
                  <a:schemeClr val="bg1"/>
                </a:solidFill>
                <a:latin typeface="Arial" pitchFamily="34" charset="0"/>
                <a:cs typeface="Arial" pitchFamily="34" charset="0"/>
              </a:rPr>
              <a:t>nilai bukunya</a:t>
            </a:r>
            <a:r>
              <a:rPr lang="ms-MY" sz="2400" dirty="0">
                <a:solidFill>
                  <a:schemeClr val="bg1"/>
                </a:solidFill>
                <a:latin typeface="Arial" pitchFamily="34" charset="0"/>
                <a:cs typeface="Arial" pitchFamily="34" charset="0"/>
              </a:rPr>
              <a:t>, yaitu harga  perolehan  aset  tetap  tersebut dikurangi dengan akumulasi depresiasi  aset  tetap</a:t>
            </a:r>
            <a:endParaRPr lang="en-US" sz="2400" dirty="0">
              <a:solidFill>
                <a:schemeClr val="bg1"/>
              </a:solidFill>
              <a:latin typeface="Arial" pitchFamily="34" charset="0"/>
              <a:cs typeface="Arial" pitchFamily="34" charset="0"/>
            </a:endParaRPr>
          </a:p>
        </p:txBody>
      </p:sp>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8" name="Title 1"/>
          <p:cNvSpPr>
            <a:spLocks noGrp="1"/>
          </p:cNvSpPr>
          <p:nvPr>
            <p:ph type="title"/>
          </p:nvPr>
        </p:nvSpPr>
        <p:spPr>
          <a:xfrm>
            <a:off x="457200" y="274638"/>
            <a:ext cx="8229600" cy="792162"/>
          </a:xfrm>
        </p:spPr>
        <p:txBody>
          <a:bodyPr>
            <a:normAutofit/>
          </a:bodyPr>
          <a:lstStyle/>
          <a:p>
            <a:r>
              <a:rPr lang="ms-MY" sz="2200" b="1" dirty="0">
                <a:solidFill>
                  <a:schemeClr val="bg1"/>
                </a:solidFill>
                <a:latin typeface="Arial" pitchFamily="34" charset="0"/>
                <a:cs typeface="Arial" pitchFamily="34" charset="0"/>
              </a:rPr>
              <a:t>CARA-CARA  MEMPEROLEH  ASET  TETAP</a:t>
            </a:r>
            <a:endParaRPr lang="en-US" sz="2200" dirty="0">
              <a:solidFill>
                <a:schemeClr val="bg1"/>
              </a:solidFill>
              <a:latin typeface="Arial" pitchFamily="34" charset="0"/>
              <a:cs typeface="Arial" pitchFamily="34" charset="0"/>
            </a:endParaRPr>
          </a:p>
        </p:txBody>
      </p:sp>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7" name="Rectangle 6"/>
          <p:cNvSpPr/>
          <p:nvPr/>
        </p:nvSpPr>
        <p:spPr>
          <a:xfrm>
            <a:off x="1752600" y="1371600"/>
            <a:ext cx="55626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2000" b="1" dirty="0">
                <a:latin typeface="Arial" pitchFamily="34" charset="0"/>
                <a:cs typeface="Arial" pitchFamily="34" charset="0"/>
              </a:rPr>
              <a:t>Pembelian  Tunai</a:t>
            </a:r>
            <a:endParaRPr lang="en-US" sz="2000" dirty="0">
              <a:latin typeface="Arial" pitchFamily="34" charset="0"/>
              <a:cs typeface="Arial" pitchFamily="34" charset="0"/>
            </a:endParaRPr>
          </a:p>
        </p:txBody>
      </p:sp>
      <p:sp>
        <p:nvSpPr>
          <p:cNvPr id="11" name="Rectangle 10"/>
          <p:cNvSpPr/>
          <p:nvPr/>
        </p:nvSpPr>
        <p:spPr>
          <a:xfrm>
            <a:off x="1752600" y="3429000"/>
            <a:ext cx="55626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2000" b="1" dirty="0">
                <a:latin typeface="Arial" pitchFamily="34" charset="0"/>
                <a:cs typeface="Arial" pitchFamily="34" charset="0"/>
              </a:rPr>
              <a:t>Pembelian Angsuran</a:t>
            </a:r>
            <a:endParaRPr lang="en-US" sz="2000" dirty="0">
              <a:latin typeface="Arial" pitchFamily="34" charset="0"/>
              <a:cs typeface="Arial" pitchFamily="34" charset="0"/>
            </a:endParaRPr>
          </a:p>
        </p:txBody>
      </p:sp>
      <p:sp>
        <p:nvSpPr>
          <p:cNvPr id="12" name="Rectangle 11"/>
          <p:cNvSpPr/>
          <p:nvPr/>
        </p:nvSpPr>
        <p:spPr>
          <a:xfrm>
            <a:off x="1752600" y="2057400"/>
            <a:ext cx="55626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2000" b="1" dirty="0">
                <a:latin typeface="Arial" pitchFamily="34" charset="0"/>
                <a:cs typeface="Arial" pitchFamily="34" charset="0"/>
              </a:rPr>
              <a:t>Ditukar Dengan Surat Berharga</a:t>
            </a:r>
            <a:endParaRPr lang="en-US" sz="2000" dirty="0">
              <a:latin typeface="Arial" pitchFamily="34" charset="0"/>
              <a:cs typeface="Arial" pitchFamily="34" charset="0"/>
            </a:endParaRPr>
          </a:p>
        </p:txBody>
      </p:sp>
      <p:sp>
        <p:nvSpPr>
          <p:cNvPr id="13" name="Rectangle 12"/>
          <p:cNvSpPr/>
          <p:nvPr/>
        </p:nvSpPr>
        <p:spPr>
          <a:xfrm>
            <a:off x="1752600" y="4114800"/>
            <a:ext cx="55626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2000" b="1" dirty="0">
                <a:latin typeface="Arial" pitchFamily="34" charset="0"/>
                <a:cs typeface="Arial" pitchFamily="34" charset="0"/>
              </a:rPr>
              <a:t>Ditukar Dengan Aset Tetap Yang  Lain</a:t>
            </a:r>
            <a:endParaRPr lang="en-US" sz="2000" dirty="0">
              <a:latin typeface="Arial" pitchFamily="34" charset="0"/>
              <a:cs typeface="Arial" pitchFamily="34" charset="0"/>
            </a:endParaRPr>
          </a:p>
        </p:txBody>
      </p:sp>
      <p:sp>
        <p:nvSpPr>
          <p:cNvPr id="14" name="Rectangle 13"/>
          <p:cNvSpPr/>
          <p:nvPr/>
        </p:nvSpPr>
        <p:spPr>
          <a:xfrm>
            <a:off x="1752600" y="2743200"/>
            <a:ext cx="55626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2000" b="1" dirty="0">
                <a:latin typeface="Arial" pitchFamily="34" charset="0"/>
                <a:cs typeface="Arial" pitchFamily="34" charset="0"/>
              </a:rPr>
              <a:t>Diperoleh  sebagai donasi</a:t>
            </a:r>
            <a:endParaRPr lang="en-US" sz="2000" dirty="0">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8" name="Title 1"/>
          <p:cNvSpPr>
            <a:spLocks noGrp="1"/>
          </p:cNvSpPr>
          <p:nvPr>
            <p:ph type="title"/>
          </p:nvPr>
        </p:nvSpPr>
        <p:spPr>
          <a:xfrm>
            <a:off x="457200" y="274638"/>
            <a:ext cx="8229600" cy="1143000"/>
          </a:xfrm>
        </p:spPr>
        <p:txBody>
          <a:bodyPr>
            <a:normAutofit/>
          </a:bodyPr>
          <a:lstStyle/>
          <a:p>
            <a:r>
              <a:rPr lang="ms-MY" sz="2000" b="1" dirty="0">
                <a:solidFill>
                  <a:schemeClr val="bg1"/>
                </a:solidFill>
                <a:latin typeface="Arial" pitchFamily="34" charset="0"/>
                <a:cs typeface="Arial" pitchFamily="34" charset="0"/>
              </a:rPr>
              <a:t>BEBAN-BEBAN SELAMA MASA PENGGUNAAN ASET TETAP</a:t>
            </a:r>
            <a:endParaRPr lang="en-US" sz="2000" dirty="0">
              <a:solidFill>
                <a:schemeClr val="bg1"/>
              </a:solidFill>
              <a:latin typeface="Arial" pitchFamily="34" charset="0"/>
              <a:cs typeface="Arial" pitchFamily="34" charset="0"/>
            </a:endParaRPr>
          </a:p>
        </p:txBody>
      </p:sp>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7" name="Rectangle 6"/>
          <p:cNvSpPr/>
          <p:nvPr/>
        </p:nvSpPr>
        <p:spPr>
          <a:xfrm>
            <a:off x="2743200" y="1676400"/>
            <a:ext cx="36576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2000" b="1" dirty="0">
                <a:latin typeface="Arial" pitchFamily="34" charset="0"/>
                <a:cs typeface="Arial" pitchFamily="34" charset="0"/>
              </a:rPr>
              <a:t>Reparasi dan Pemeliharaan</a:t>
            </a:r>
            <a:endParaRPr lang="en-US" sz="2000" dirty="0">
              <a:latin typeface="Arial" pitchFamily="34" charset="0"/>
              <a:cs typeface="Arial" pitchFamily="34" charset="0"/>
            </a:endParaRPr>
          </a:p>
        </p:txBody>
      </p:sp>
      <p:sp>
        <p:nvSpPr>
          <p:cNvPr id="11" name="Rectangle 10"/>
          <p:cNvSpPr/>
          <p:nvPr/>
        </p:nvSpPr>
        <p:spPr>
          <a:xfrm>
            <a:off x="2743200" y="2438400"/>
            <a:ext cx="36576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2000" b="1" dirty="0">
                <a:latin typeface="Arial" pitchFamily="34" charset="0"/>
                <a:cs typeface="Arial" pitchFamily="34" charset="0"/>
              </a:rPr>
              <a:t>Penggantian</a:t>
            </a:r>
            <a:endParaRPr lang="en-US" sz="2000" dirty="0">
              <a:latin typeface="Arial" pitchFamily="34" charset="0"/>
              <a:cs typeface="Arial" pitchFamily="34" charset="0"/>
            </a:endParaRPr>
          </a:p>
        </p:txBody>
      </p:sp>
      <p:sp>
        <p:nvSpPr>
          <p:cNvPr id="12" name="Rectangle 11"/>
          <p:cNvSpPr/>
          <p:nvPr/>
        </p:nvSpPr>
        <p:spPr>
          <a:xfrm>
            <a:off x="2743200" y="3200400"/>
            <a:ext cx="36576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2000" b="1" dirty="0">
                <a:latin typeface="Arial" pitchFamily="34" charset="0"/>
                <a:cs typeface="Arial" pitchFamily="34" charset="0"/>
              </a:rPr>
              <a:t>Penambahan</a:t>
            </a:r>
            <a:endParaRPr lang="en-US" sz="2000" dirty="0">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8" name="Title 1"/>
          <p:cNvSpPr>
            <a:spLocks noGrp="1"/>
          </p:cNvSpPr>
          <p:nvPr>
            <p:ph type="title"/>
          </p:nvPr>
        </p:nvSpPr>
        <p:spPr>
          <a:xfrm>
            <a:off x="457200" y="274638"/>
            <a:ext cx="8229600" cy="1143000"/>
          </a:xfrm>
        </p:spPr>
        <p:txBody>
          <a:bodyPr>
            <a:normAutofit/>
          </a:bodyPr>
          <a:lstStyle/>
          <a:p>
            <a:r>
              <a:rPr lang="ms-MY" sz="2400" b="1" dirty="0">
                <a:solidFill>
                  <a:schemeClr val="bg1"/>
                </a:solidFill>
                <a:latin typeface="Arial" pitchFamily="34" charset="0"/>
                <a:cs typeface="Arial" pitchFamily="34" charset="0"/>
              </a:rPr>
              <a:t>DEPRESIASI</a:t>
            </a:r>
            <a:endParaRPr lang="en-US" sz="2400" dirty="0">
              <a:solidFill>
                <a:schemeClr val="bg1"/>
              </a:solidFill>
              <a:latin typeface="Arial" pitchFamily="34" charset="0"/>
              <a:cs typeface="Arial" pitchFamily="34" charset="0"/>
            </a:endParaRPr>
          </a:p>
        </p:txBody>
      </p:sp>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7" name="Rectangle 6"/>
          <p:cNvSpPr/>
          <p:nvPr/>
        </p:nvSpPr>
        <p:spPr>
          <a:xfrm>
            <a:off x="1371600" y="1981200"/>
            <a:ext cx="6400800" cy="1446550"/>
          </a:xfrm>
          <a:prstGeom prst="rect">
            <a:avLst/>
          </a:prstGeom>
        </p:spPr>
        <p:txBody>
          <a:bodyPr wrap="square">
            <a:spAutoFit/>
          </a:bodyPr>
          <a:lstStyle/>
          <a:p>
            <a:pPr algn="ctr"/>
            <a:r>
              <a:rPr lang="ms-MY" sz="2200" dirty="0">
                <a:solidFill>
                  <a:schemeClr val="bg1"/>
                </a:solidFill>
                <a:latin typeface="Arial" pitchFamily="34" charset="0"/>
                <a:cs typeface="Arial" pitchFamily="34" charset="0"/>
              </a:rPr>
              <a:t>Depresiasi adalah pengalokasian harga perolehan aset tetap menjadi beban   ke dalam  periode  akuntansi  yang  menikmati  manfaat  dari  aset  tetap  tersebut</a:t>
            </a:r>
            <a:endParaRPr lang="en-US" sz="2200" dirty="0">
              <a:solidFill>
                <a:schemeClr val="bg1"/>
              </a:solidFill>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8" name="Title 1"/>
          <p:cNvSpPr>
            <a:spLocks noGrp="1"/>
          </p:cNvSpPr>
          <p:nvPr>
            <p:ph type="title"/>
          </p:nvPr>
        </p:nvSpPr>
        <p:spPr>
          <a:xfrm>
            <a:off x="457200" y="274638"/>
            <a:ext cx="8229600" cy="868362"/>
          </a:xfrm>
        </p:spPr>
        <p:txBody>
          <a:bodyPr>
            <a:normAutofit/>
          </a:bodyPr>
          <a:lstStyle/>
          <a:p>
            <a:r>
              <a:rPr lang="ms-MY" sz="2000" b="1" dirty="0">
                <a:solidFill>
                  <a:schemeClr val="bg1"/>
                </a:solidFill>
                <a:latin typeface="Arial" pitchFamily="34" charset="0"/>
                <a:cs typeface="Arial" pitchFamily="34" charset="0"/>
              </a:rPr>
              <a:t>FAKTOR  YANG  BERPENGARUH TERHADAP DEPRESIASI</a:t>
            </a:r>
            <a:endParaRPr lang="en-US" sz="2000" dirty="0">
              <a:solidFill>
                <a:schemeClr val="bg1"/>
              </a:solidFill>
              <a:latin typeface="Arial" pitchFamily="34" charset="0"/>
              <a:cs typeface="Arial" pitchFamily="34" charset="0"/>
            </a:endParaRPr>
          </a:p>
        </p:txBody>
      </p:sp>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7" name="Rectangle 6"/>
          <p:cNvSpPr/>
          <p:nvPr/>
        </p:nvSpPr>
        <p:spPr>
          <a:xfrm>
            <a:off x="990600" y="1600200"/>
            <a:ext cx="36576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b="1" dirty="0">
                <a:latin typeface="Arial" pitchFamily="34" charset="0"/>
                <a:cs typeface="Arial" pitchFamily="34" charset="0"/>
              </a:rPr>
              <a:t>Harga Perolehan</a:t>
            </a:r>
            <a:endParaRPr lang="en-US" dirty="0">
              <a:latin typeface="Arial" pitchFamily="34" charset="0"/>
              <a:cs typeface="Arial" pitchFamily="34" charset="0"/>
            </a:endParaRPr>
          </a:p>
        </p:txBody>
      </p:sp>
      <p:sp>
        <p:nvSpPr>
          <p:cNvPr id="11" name="Rectangle 10"/>
          <p:cNvSpPr/>
          <p:nvPr/>
        </p:nvSpPr>
        <p:spPr>
          <a:xfrm>
            <a:off x="2819400" y="2514600"/>
            <a:ext cx="36576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b="1" dirty="0">
                <a:latin typeface="Arial" pitchFamily="34" charset="0"/>
                <a:cs typeface="Arial" pitchFamily="34" charset="0"/>
              </a:rPr>
              <a:t>Nilai Sisa  (Residu)</a:t>
            </a:r>
            <a:endParaRPr lang="en-US" dirty="0">
              <a:latin typeface="Arial" pitchFamily="34" charset="0"/>
              <a:cs typeface="Arial" pitchFamily="34" charset="0"/>
            </a:endParaRPr>
          </a:p>
        </p:txBody>
      </p:sp>
      <p:sp>
        <p:nvSpPr>
          <p:cNvPr id="12" name="Rectangle 11"/>
          <p:cNvSpPr/>
          <p:nvPr/>
        </p:nvSpPr>
        <p:spPr>
          <a:xfrm>
            <a:off x="4648200" y="3429000"/>
            <a:ext cx="3657600" cy="609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b="1" dirty="0">
                <a:latin typeface="Arial" pitchFamily="34" charset="0"/>
                <a:cs typeface="Arial" pitchFamily="34" charset="0"/>
              </a:rPr>
              <a:t>Taksiran Umur Kegunaan</a:t>
            </a:r>
            <a:endParaRPr lang="en-US" dirty="0">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8" name="Title 1"/>
          <p:cNvSpPr>
            <a:spLocks noGrp="1"/>
          </p:cNvSpPr>
          <p:nvPr>
            <p:ph type="title"/>
          </p:nvPr>
        </p:nvSpPr>
        <p:spPr>
          <a:xfrm>
            <a:off x="457200" y="274638"/>
            <a:ext cx="8229600" cy="1143000"/>
          </a:xfrm>
        </p:spPr>
        <p:txBody>
          <a:bodyPr>
            <a:normAutofit/>
          </a:bodyPr>
          <a:lstStyle/>
          <a:p>
            <a:r>
              <a:rPr lang="ms-MY" sz="2400" b="1" dirty="0">
                <a:solidFill>
                  <a:schemeClr val="accent2">
                    <a:lumMod val="40000"/>
                    <a:lumOff val="60000"/>
                  </a:schemeClr>
                </a:solidFill>
                <a:latin typeface="Arial" pitchFamily="34" charset="0"/>
                <a:cs typeface="Arial" pitchFamily="34" charset="0"/>
              </a:rPr>
              <a:t>Metode  Garis  Lurus   </a:t>
            </a:r>
            <a:r>
              <a:rPr lang="ms-MY" sz="2400" b="1" i="1" dirty="0">
                <a:solidFill>
                  <a:schemeClr val="accent2">
                    <a:lumMod val="40000"/>
                    <a:lumOff val="60000"/>
                  </a:schemeClr>
                </a:solidFill>
                <a:latin typeface="Arial" pitchFamily="34" charset="0"/>
                <a:cs typeface="Arial" pitchFamily="34" charset="0"/>
              </a:rPr>
              <a:t>( Straight  Line  Method )</a:t>
            </a:r>
            <a:endParaRPr lang="en-US" sz="2400" dirty="0">
              <a:solidFill>
                <a:schemeClr val="accent2">
                  <a:lumMod val="40000"/>
                  <a:lumOff val="60000"/>
                </a:schemeClr>
              </a:solidFill>
              <a:latin typeface="Arial" pitchFamily="34" charset="0"/>
              <a:cs typeface="Arial" pitchFamily="34" charset="0"/>
            </a:endParaRPr>
          </a:p>
        </p:txBody>
      </p:sp>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6145" name="Rectangle 1"/>
          <p:cNvSpPr>
            <a:spLocks noChangeArrowheads="1"/>
          </p:cNvSpPr>
          <p:nvPr/>
        </p:nvSpPr>
        <p:spPr bwMode="auto">
          <a:xfrm>
            <a:off x="343940" y="2272605"/>
            <a:ext cx="7961860" cy="120032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kumimoji="0" lang="ms-MY" sz="2400" b="0" i="0" u="none" strike="noStrike" cap="none" normalizeH="0" baseline="0" dirty="0">
                <a:ln>
                  <a:noFill/>
                </a:ln>
                <a:solidFill>
                  <a:schemeClr val="bg1"/>
                </a:solidFill>
                <a:effectLst/>
                <a:latin typeface="Arial" pitchFamily="34" charset="0"/>
                <a:ea typeface="Times New Roman" pitchFamily="18" charset="0"/>
                <a:cs typeface="Arial" pitchFamily="34" charset="0"/>
              </a:rPr>
              <a:t>                                           Harga Perolehan – Nilai Sisa</a:t>
            </a:r>
            <a:endParaRPr kumimoji="0" lang="en-US" sz="2400" b="0" i="0" u="none" strike="noStrike" cap="none" normalizeH="0" baseline="0" dirty="0">
              <a:ln>
                <a:noFill/>
              </a:ln>
              <a:solidFill>
                <a:schemeClr val="bg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ms-MY" sz="2400" b="0" i="0" u="none" strike="noStrike" cap="none" normalizeH="0" baseline="0" dirty="0">
                <a:ln>
                  <a:noFill/>
                </a:ln>
                <a:solidFill>
                  <a:schemeClr val="bg1"/>
                </a:solidFill>
                <a:effectLst/>
                <a:latin typeface="Arial" pitchFamily="34" charset="0"/>
                <a:ea typeface="Times New Roman" pitchFamily="18" charset="0"/>
                <a:cs typeface="Arial" pitchFamily="34" charset="0"/>
              </a:rPr>
              <a:t>          Depresiasi =        --------------------------------------------</a:t>
            </a:r>
            <a:endParaRPr kumimoji="0" lang="en-US" sz="2400" b="0" i="0" u="none" strike="noStrike" cap="none" normalizeH="0" baseline="0" dirty="0">
              <a:ln>
                <a:noFill/>
              </a:ln>
              <a:solidFill>
                <a:schemeClr val="bg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ms-MY" sz="2400" b="0" i="0" u="none" strike="noStrike" cap="none" normalizeH="0" baseline="0" dirty="0">
                <a:ln>
                  <a:noFill/>
                </a:ln>
                <a:solidFill>
                  <a:schemeClr val="bg1"/>
                </a:solidFill>
                <a:effectLst/>
                <a:latin typeface="Arial" pitchFamily="34" charset="0"/>
                <a:ea typeface="Times New Roman" pitchFamily="18" charset="0"/>
                <a:cs typeface="Arial" pitchFamily="34" charset="0"/>
              </a:rPr>
              <a:t>                                          Taksiran Umur Ekonomis Aset</a:t>
            </a:r>
            <a:endParaRPr kumimoji="0" lang="ms-MY" sz="2400" b="0" i="0" u="none" strike="noStrike" cap="none" normalizeH="0" baseline="0" dirty="0">
              <a:ln>
                <a:noFill/>
              </a:ln>
              <a:solidFill>
                <a:schemeClr val="bg1"/>
              </a:solidFill>
              <a:effectLst/>
              <a:latin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8" name="Title 1"/>
          <p:cNvSpPr>
            <a:spLocks noGrp="1"/>
          </p:cNvSpPr>
          <p:nvPr>
            <p:ph type="title"/>
          </p:nvPr>
        </p:nvSpPr>
        <p:spPr>
          <a:xfrm>
            <a:off x="457200" y="274638"/>
            <a:ext cx="8229600" cy="1143000"/>
          </a:xfrm>
        </p:spPr>
        <p:txBody>
          <a:bodyPr>
            <a:normAutofit/>
          </a:bodyPr>
          <a:lstStyle/>
          <a:p>
            <a:r>
              <a:rPr lang="ms-MY" sz="2400" b="1" dirty="0">
                <a:solidFill>
                  <a:schemeClr val="accent2">
                    <a:lumMod val="40000"/>
                    <a:lumOff val="60000"/>
                  </a:schemeClr>
                </a:solidFill>
                <a:latin typeface="Arial" pitchFamily="34" charset="0"/>
                <a:cs typeface="Arial" pitchFamily="34" charset="0"/>
              </a:rPr>
              <a:t>Metode  Jam  Jasa    </a:t>
            </a:r>
            <a:r>
              <a:rPr lang="ms-MY" sz="2400" b="1" i="1" dirty="0">
                <a:solidFill>
                  <a:schemeClr val="accent2">
                    <a:lumMod val="40000"/>
                    <a:lumOff val="60000"/>
                  </a:schemeClr>
                </a:solidFill>
                <a:latin typeface="Arial" pitchFamily="34" charset="0"/>
                <a:cs typeface="Arial" pitchFamily="34" charset="0"/>
              </a:rPr>
              <a:t>(  Service  Hour  Method )</a:t>
            </a:r>
            <a:endParaRPr lang="en-US" sz="2400" dirty="0">
              <a:solidFill>
                <a:schemeClr val="accent2">
                  <a:lumMod val="40000"/>
                  <a:lumOff val="60000"/>
                </a:schemeClr>
              </a:solidFill>
              <a:latin typeface="Arial" pitchFamily="34" charset="0"/>
              <a:cs typeface="Arial" pitchFamily="34" charset="0"/>
            </a:endParaRPr>
          </a:p>
        </p:txBody>
      </p:sp>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5121" name="Rectangle 1"/>
          <p:cNvSpPr>
            <a:spLocks noChangeArrowheads="1"/>
          </p:cNvSpPr>
          <p:nvPr/>
        </p:nvSpPr>
        <p:spPr bwMode="auto">
          <a:xfrm>
            <a:off x="381000" y="2228671"/>
            <a:ext cx="8025723" cy="120032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kumimoji="0" lang="ms-MY" sz="2400" b="0" i="0" u="none" strike="noStrike" cap="none" normalizeH="0" baseline="0" dirty="0">
                <a:ln>
                  <a:noFill/>
                </a:ln>
                <a:solidFill>
                  <a:schemeClr val="bg1"/>
                </a:solidFill>
                <a:effectLst/>
                <a:latin typeface="Arial" pitchFamily="34" charset="0"/>
                <a:ea typeface="Times New Roman" pitchFamily="18" charset="0"/>
                <a:cs typeface="Arial" pitchFamily="34" charset="0"/>
              </a:rPr>
              <a:t>                                           Harga Perolehan – Nilai Sisa</a:t>
            </a:r>
            <a:endParaRPr kumimoji="0" lang="en-US" sz="2400" b="0" i="0" u="none" strike="noStrike" cap="none" normalizeH="0" baseline="0" dirty="0">
              <a:ln>
                <a:noFill/>
              </a:ln>
              <a:solidFill>
                <a:schemeClr val="bg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ms-MY" sz="2400" b="0" i="0" u="none" strike="noStrike" cap="none" normalizeH="0" baseline="0" dirty="0">
                <a:ln>
                  <a:noFill/>
                </a:ln>
                <a:solidFill>
                  <a:schemeClr val="bg1"/>
                </a:solidFill>
                <a:effectLst/>
                <a:latin typeface="Arial" pitchFamily="34" charset="0"/>
                <a:ea typeface="Times New Roman" pitchFamily="18" charset="0"/>
                <a:cs typeface="Arial" pitchFamily="34" charset="0"/>
              </a:rPr>
              <a:t>           Depresiasi =     ----------------------------------------------</a:t>
            </a:r>
            <a:endParaRPr kumimoji="0" lang="en-US" sz="2400" b="0" i="0" u="none" strike="noStrike" cap="none" normalizeH="0" baseline="0" dirty="0">
              <a:ln>
                <a:noFill/>
              </a:ln>
              <a:solidFill>
                <a:schemeClr val="bg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ms-MY" sz="2400" b="0" i="0" u="none" strike="noStrike" cap="none" normalizeH="0" baseline="0" dirty="0">
                <a:ln>
                  <a:noFill/>
                </a:ln>
                <a:solidFill>
                  <a:schemeClr val="bg1"/>
                </a:solidFill>
                <a:effectLst/>
                <a:latin typeface="Arial" pitchFamily="34" charset="0"/>
                <a:ea typeface="Times New Roman" pitchFamily="18" charset="0"/>
                <a:cs typeface="Arial" pitchFamily="34" charset="0"/>
              </a:rPr>
              <a:t>                                        Taksiran  Jam  Pemakaian Total</a:t>
            </a:r>
            <a:endParaRPr kumimoji="0" lang="ms-MY" sz="2400" b="0" i="0" u="none" strike="noStrike" cap="none" normalizeH="0" baseline="0" dirty="0">
              <a:ln>
                <a:noFill/>
              </a:ln>
              <a:solidFill>
                <a:schemeClr val="bg1"/>
              </a:solidFill>
              <a:effectLst/>
              <a:latin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8" name="Title 1"/>
          <p:cNvSpPr>
            <a:spLocks noGrp="1"/>
          </p:cNvSpPr>
          <p:nvPr>
            <p:ph type="title"/>
          </p:nvPr>
        </p:nvSpPr>
        <p:spPr>
          <a:xfrm>
            <a:off x="457200" y="2057400"/>
            <a:ext cx="8229600" cy="1295400"/>
          </a:xfrm>
        </p:spPr>
        <p:txBody>
          <a:bodyPr>
            <a:noAutofit/>
          </a:bodyPr>
          <a:lstStyle/>
          <a:p>
            <a:r>
              <a:rPr lang="ms-MY" sz="2200" dirty="0">
                <a:solidFill>
                  <a:schemeClr val="accent2">
                    <a:lumMod val="40000"/>
                    <a:lumOff val="60000"/>
                  </a:schemeClr>
                </a:solidFill>
                <a:latin typeface="Arial" pitchFamily="34" charset="0"/>
                <a:cs typeface="Arial" pitchFamily="34" charset="0"/>
              </a:rPr>
              <a:t>Aset  tetap adalah  barang  berwujud milik  perusahaan yang  sifatnya relatif permanen  dan  digunakan  dalam kegiatan normal perusahaan,  bukan  untuk diperjualbelikan</a:t>
            </a:r>
            <a:endParaRPr lang="en-US" sz="2200" dirty="0">
              <a:solidFill>
                <a:schemeClr val="accent2">
                  <a:lumMod val="40000"/>
                  <a:lumOff val="60000"/>
                </a:schemeClr>
              </a:solidFill>
              <a:latin typeface="Arial" pitchFamily="34" charset="0"/>
              <a:cs typeface="Arial" pitchFamily="34" charset="0"/>
            </a:endParaRPr>
          </a:p>
        </p:txBody>
      </p:sp>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7" name="Title 1"/>
          <p:cNvSpPr txBox="1">
            <a:spLocks/>
          </p:cNvSpPr>
          <p:nvPr/>
        </p:nvSpPr>
        <p:spPr>
          <a:xfrm>
            <a:off x="457200" y="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b="1" i="0" u="none" strike="noStrike" kern="1200" cap="none" spc="0" normalizeH="0" baseline="0" noProof="0" dirty="0" err="1">
                <a:ln>
                  <a:noFill/>
                </a:ln>
                <a:solidFill>
                  <a:schemeClr val="bg1"/>
                </a:solidFill>
                <a:effectLst/>
                <a:uLnTx/>
                <a:uFillTx/>
                <a:latin typeface="Arial" pitchFamily="34" charset="0"/>
                <a:ea typeface="+mj-ea"/>
                <a:cs typeface="Arial" pitchFamily="34" charset="0"/>
              </a:rPr>
              <a:t>Pengertian</a:t>
            </a:r>
            <a:endParaRPr kumimoji="0" lang="en-US" sz="1600" b="1" i="0" u="none" strike="noStrike" kern="1200" cap="none" spc="0" normalizeH="0" baseline="0" noProof="0" dirty="0">
              <a:ln>
                <a:noFill/>
              </a:ln>
              <a:solidFill>
                <a:schemeClr val="bg1"/>
              </a:solidFill>
              <a:effectLst/>
              <a:uLnTx/>
              <a:uFillTx/>
              <a:latin typeface="Arial" pitchFamily="34" charset="0"/>
              <a:ea typeface="+mj-ea"/>
              <a:cs typeface="Arial" pitchFamily="34"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a:ln>
                  <a:noFill/>
                </a:ln>
                <a:solidFill>
                  <a:schemeClr val="bg1"/>
                </a:solidFill>
                <a:effectLst/>
                <a:uLnTx/>
                <a:uFillTx/>
                <a:latin typeface="Arial" pitchFamily="34" charset="0"/>
                <a:ea typeface="+mj-ea"/>
                <a:cs typeface="Arial" pitchFamily="34" charset="0"/>
              </a:rPr>
              <a:t>ASET  TETAP</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8" name="Title 1"/>
          <p:cNvSpPr>
            <a:spLocks noGrp="1"/>
          </p:cNvSpPr>
          <p:nvPr>
            <p:ph type="title"/>
          </p:nvPr>
        </p:nvSpPr>
        <p:spPr>
          <a:xfrm>
            <a:off x="457200" y="274638"/>
            <a:ext cx="8229600" cy="1143000"/>
          </a:xfrm>
        </p:spPr>
        <p:txBody>
          <a:bodyPr>
            <a:noAutofit/>
          </a:bodyPr>
          <a:lstStyle/>
          <a:p>
            <a:r>
              <a:rPr lang="ms-MY" sz="2400" b="1" dirty="0">
                <a:solidFill>
                  <a:schemeClr val="accent2">
                    <a:lumMod val="40000"/>
                    <a:lumOff val="60000"/>
                  </a:schemeClr>
                </a:solidFill>
                <a:latin typeface="Arial" pitchFamily="34" charset="0"/>
                <a:cs typeface="Arial" pitchFamily="34" charset="0"/>
              </a:rPr>
              <a:t>Metode Hasil Produksi  </a:t>
            </a:r>
            <a:br>
              <a:rPr lang="ms-MY" sz="2400" b="1" dirty="0">
                <a:solidFill>
                  <a:schemeClr val="accent2">
                    <a:lumMod val="40000"/>
                    <a:lumOff val="60000"/>
                  </a:schemeClr>
                </a:solidFill>
                <a:latin typeface="Arial" pitchFamily="34" charset="0"/>
                <a:cs typeface="Arial" pitchFamily="34" charset="0"/>
              </a:rPr>
            </a:br>
            <a:r>
              <a:rPr lang="ms-MY" sz="2400" b="1" i="1" dirty="0">
                <a:solidFill>
                  <a:schemeClr val="accent2">
                    <a:lumMod val="40000"/>
                    <a:lumOff val="60000"/>
                  </a:schemeClr>
                </a:solidFill>
                <a:latin typeface="Arial" pitchFamily="34" charset="0"/>
                <a:cs typeface="Arial" pitchFamily="34" charset="0"/>
              </a:rPr>
              <a:t>( Productive Output  Method )</a:t>
            </a:r>
            <a:br>
              <a:rPr lang="en-US" sz="2400" dirty="0">
                <a:solidFill>
                  <a:schemeClr val="accent2">
                    <a:lumMod val="40000"/>
                    <a:lumOff val="60000"/>
                  </a:schemeClr>
                </a:solidFill>
                <a:latin typeface="Arial" pitchFamily="34" charset="0"/>
                <a:cs typeface="Arial" pitchFamily="34" charset="0"/>
              </a:rPr>
            </a:br>
            <a:endParaRPr lang="en-US" sz="2400" dirty="0">
              <a:solidFill>
                <a:schemeClr val="accent2">
                  <a:lumMod val="40000"/>
                  <a:lumOff val="60000"/>
                </a:schemeClr>
              </a:solidFill>
              <a:latin typeface="Arial" pitchFamily="34" charset="0"/>
              <a:cs typeface="Arial" pitchFamily="34" charset="0"/>
            </a:endParaRPr>
          </a:p>
        </p:txBody>
      </p:sp>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4098" name="Rectangle 2"/>
          <p:cNvSpPr>
            <a:spLocks noChangeArrowheads="1"/>
          </p:cNvSpPr>
          <p:nvPr/>
        </p:nvSpPr>
        <p:spPr bwMode="auto">
          <a:xfrm>
            <a:off x="-76200" y="2133600"/>
            <a:ext cx="8606843" cy="156966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ms-MY" sz="2400" b="0" i="0" u="none" strike="noStrike" cap="none" normalizeH="0" baseline="0" dirty="0">
                <a:ln>
                  <a:noFill/>
                </a:ln>
                <a:solidFill>
                  <a:schemeClr val="bg1"/>
                </a:solidFill>
                <a:effectLst/>
                <a:latin typeface="Arial" pitchFamily="34" charset="0"/>
                <a:ea typeface="Times New Roman" pitchFamily="18" charset="0"/>
                <a:cs typeface="Arial" pitchFamily="34" charset="0"/>
              </a:rPr>
              <a:t>                                              Harga Perolehan – Nilai Sisa</a:t>
            </a:r>
            <a:endParaRPr kumimoji="0" lang="en-US" sz="2400" b="0" i="0" u="none" strike="noStrike" cap="none" normalizeH="0" baseline="0" dirty="0">
              <a:ln>
                <a:noFill/>
              </a:ln>
              <a:solidFill>
                <a:schemeClr val="bg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ms-MY" sz="2400" b="0" i="0" u="none" strike="noStrike" cap="none" normalizeH="0" baseline="0" dirty="0">
                <a:ln>
                  <a:noFill/>
                </a:ln>
                <a:solidFill>
                  <a:schemeClr val="bg1"/>
                </a:solidFill>
                <a:effectLst/>
                <a:latin typeface="Arial" pitchFamily="34" charset="0"/>
                <a:ea typeface="Times New Roman" pitchFamily="18" charset="0"/>
                <a:cs typeface="Arial" pitchFamily="34" charset="0"/>
              </a:rPr>
              <a:t>               Depresiasi =    ------------------------------------------------</a:t>
            </a:r>
            <a:endParaRPr kumimoji="0" lang="ms-MY" sz="2400" b="0" i="0" u="none" strike="noStrike" cap="none" normalizeH="0" baseline="0" dirty="0">
              <a:ln>
                <a:noFill/>
              </a:ln>
              <a:solidFill>
                <a:schemeClr val="bg1"/>
              </a:solidFill>
              <a:effectLst/>
              <a:latin typeface="Arial" pitchFamily="34"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ms-MY" sz="2400" b="0" i="0" u="none" strike="noStrike" cap="none" normalizeH="0" baseline="0" dirty="0">
                <a:ln>
                  <a:noFill/>
                </a:ln>
                <a:solidFill>
                  <a:schemeClr val="bg1"/>
                </a:solidFill>
                <a:effectLst/>
                <a:latin typeface="Arial" pitchFamily="34" charset="0"/>
                <a:ea typeface="Times New Roman" pitchFamily="18" charset="0"/>
              </a:rPr>
              <a:t>                             			Taksiran  Jumlah  Total  </a:t>
            </a:r>
          </a:p>
          <a:p>
            <a:pPr marL="0" marR="0" lvl="0" indent="0" algn="l" defTabSz="914400" rtl="0" eaLnBrk="0" fontAlgn="base" latinLnBrk="0" hangingPunct="0">
              <a:lnSpc>
                <a:spcPct val="100000"/>
              </a:lnSpc>
              <a:spcBef>
                <a:spcPct val="0"/>
              </a:spcBef>
              <a:spcAft>
                <a:spcPct val="0"/>
              </a:spcAft>
              <a:buClrTx/>
              <a:buSzTx/>
              <a:buFontTx/>
              <a:buNone/>
              <a:tabLst/>
            </a:pPr>
            <a:r>
              <a:rPr lang="ms-MY" sz="2400" dirty="0">
                <a:solidFill>
                  <a:schemeClr val="bg1"/>
                </a:solidFill>
                <a:latin typeface="Arial" pitchFamily="34" charset="0"/>
                <a:ea typeface="Times New Roman" pitchFamily="18" charset="0"/>
              </a:rPr>
              <a:t>				</a:t>
            </a:r>
            <a:r>
              <a:rPr kumimoji="0" lang="ms-MY" sz="2400" b="0" i="0" u="none" strike="noStrike" cap="none" normalizeH="0" baseline="0" dirty="0">
                <a:ln>
                  <a:noFill/>
                </a:ln>
                <a:solidFill>
                  <a:schemeClr val="bg1"/>
                </a:solidFill>
                <a:effectLst/>
                <a:latin typeface="Arial" pitchFamily="34" charset="0"/>
                <a:ea typeface="Times New Roman" pitchFamily="18" charset="0"/>
              </a:rPr>
              <a:t>Produk  Yang  Dapat  Dihasilkan  </a:t>
            </a:r>
            <a:endParaRPr kumimoji="0" lang="ms-MY" sz="2400" b="0" i="0" u="none" strike="noStrike" cap="none" normalizeH="0" baseline="0" dirty="0">
              <a:ln>
                <a:noFill/>
              </a:ln>
              <a:solidFill>
                <a:schemeClr val="bg1"/>
              </a:solidFill>
              <a:effectLst/>
              <a:latin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8" name="Title 1"/>
          <p:cNvSpPr>
            <a:spLocks noGrp="1"/>
          </p:cNvSpPr>
          <p:nvPr>
            <p:ph type="title"/>
          </p:nvPr>
        </p:nvSpPr>
        <p:spPr>
          <a:xfrm>
            <a:off x="457200" y="274638"/>
            <a:ext cx="8229600" cy="1143000"/>
          </a:xfrm>
        </p:spPr>
        <p:txBody>
          <a:bodyPr>
            <a:normAutofit/>
          </a:bodyPr>
          <a:lstStyle/>
          <a:p>
            <a:r>
              <a:rPr lang="ms-MY" sz="2400" b="1" dirty="0">
                <a:solidFill>
                  <a:schemeClr val="accent2">
                    <a:lumMod val="40000"/>
                    <a:lumOff val="60000"/>
                  </a:schemeClr>
                </a:solidFill>
                <a:latin typeface="Arial" pitchFamily="34" charset="0"/>
                <a:cs typeface="Arial" pitchFamily="34" charset="0"/>
              </a:rPr>
              <a:t>Metode Beban Menurun  </a:t>
            </a:r>
            <a:br>
              <a:rPr lang="ms-MY" sz="2400" b="1" dirty="0">
                <a:solidFill>
                  <a:schemeClr val="accent2">
                    <a:lumMod val="40000"/>
                    <a:lumOff val="60000"/>
                  </a:schemeClr>
                </a:solidFill>
                <a:latin typeface="Arial" pitchFamily="34" charset="0"/>
                <a:cs typeface="Arial" pitchFamily="34" charset="0"/>
              </a:rPr>
            </a:br>
            <a:r>
              <a:rPr lang="ms-MY" sz="2400" b="1" i="1" dirty="0">
                <a:solidFill>
                  <a:schemeClr val="accent2">
                    <a:lumMod val="40000"/>
                    <a:lumOff val="60000"/>
                  </a:schemeClr>
                </a:solidFill>
                <a:latin typeface="Arial" pitchFamily="34" charset="0"/>
                <a:cs typeface="Arial" pitchFamily="34" charset="0"/>
              </a:rPr>
              <a:t>( Reducing  Charge  Method )</a:t>
            </a:r>
            <a:r>
              <a:rPr lang="ms-MY" sz="2400" b="1" dirty="0">
                <a:solidFill>
                  <a:schemeClr val="accent2">
                    <a:lumMod val="40000"/>
                    <a:lumOff val="60000"/>
                  </a:schemeClr>
                </a:solidFill>
                <a:latin typeface="Arial" pitchFamily="34" charset="0"/>
                <a:cs typeface="Arial" pitchFamily="34" charset="0"/>
              </a:rPr>
              <a:t>  :</a:t>
            </a:r>
            <a:endParaRPr lang="en-US" sz="2400" dirty="0">
              <a:solidFill>
                <a:schemeClr val="accent2">
                  <a:lumMod val="40000"/>
                  <a:lumOff val="60000"/>
                </a:schemeClr>
              </a:solidFill>
              <a:latin typeface="Arial" pitchFamily="34" charset="0"/>
              <a:cs typeface="Arial" pitchFamily="34" charset="0"/>
            </a:endParaRPr>
          </a:p>
        </p:txBody>
      </p:sp>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3073" name="Rectangle 1"/>
          <p:cNvSpPr>
            <a:spLocks noChangeArrowheads="1"/>
          </p:cNvSpPr>
          <p:nvPr/>
        </p:nvSpPr>
        <p:spPr bwMode="auto">
          <a:xfrm>
            <a:off x="304800" y="1871008"/>
            <a:ext cx="86868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defTabSz="914400" rtl="0" eaLnBrk="1" fontAlgn="base" latinLnBrk="0" hangingPunct="1">
              <a:lnSpc>
                <a:spcPct val="100000"/>
              </a:lnSpc>
              <a:spcBef>
                <a:spcPct val="0"/>
              </a:spcBef>
              <a:spcAft>
                <a:spcPct val="0"/>
              </a:spcAft>
              <a:buClrTx/>
              <a:buSzTx/>
              <a:buFont typeface="+mj-lt"/>
              <a:buAutoNum type="arabicPeriod"/>
              <a:tabLst/>
            </a:pPr>
            <a:r>
              <a:rPr kumimoji="0" lang="ms-MY" sz="2000" b="0" i="0" u="none" strike="noStrike" cap="none" normalizeH="0" baseline="0" dirty="0">
                <a:ln>
                  <a:noFill/>
                </a:ln>
                <a:solidFill>
                  <a:schemeClr val="bg1"/>
                </a:solidFill>
                <a:effectLst/>
                <a:latin typeface="Arial" pitchFamily="34" charset="0"/>
                <a:ea typeface="Times New Roman" pitchFamily="18" charset="0"/>
                <a:cs typeface="Arial" pitchFamily="34" charset="0"/>
              </a:rPr>
              <a:t>Metode  Jumlah angka tahun   </a:t>
            </a:r>
            <a:r>
              <a:rPr kumimoji="0" lang="ms-MY" sz="2000" b="0" i="1" u="none" strike="noStrike" cap="none" normalizeH="0" baseline="0" dirty="0">
                <a:ln>
                  <a:noFill/>
                </a:ln>
                <a:solidFill>
                  <a:schemeClr val="bg1"/>
                </a:solidFill>
                <a:effectLst/>
                <a:latin typeface="Arial" pitchFamily="34" charset="0"/>
                <a:ea typeface="Times New Roman" pitchFamily="18" charset="0"/>
                <a:cs typeface="Arial" pitchFamily="34" charset="0"/>
              </a:rPr>
              <a:t>(Sum Of Years’  Digits  Method )</a:t>
            </a:r>
            <a:endParaRPr kumimoji="0" lang="en-US" sz="2000" b="0" i="0" u="none" strike="noStrike" cap="none" normalizeH="0" baseline="0" dirty="0">
              <a:ln>
                <a:noFill/>
              </a:ln>
              <a:solidFill>
                <a:schemeClr val="bg1"/>
              </a:solidFill>
              <a:effectLst/>
              <a:latin typeface="Arial" pitchFamily="34" charset="0"/>
            </a:endParaRPr>
          </a:p>
          <a:p>
            <a:pPr marL="0" marR="0" lvl="0" indent="180975" defTabSz="914400" rtl="0" eaLnBrk="0" fontAlgn="base" latinLnBrk="0" hangingPunct="0">
              <a:lnSpc>
                <a:spcPct val="100000"/>
              </a:lnSpc>
              <a:spcBef>
                <a:spcPct val="0"/>
              </a:spcBef>
              <a:spcAft>
                <a:spcPct val="0"/>
              </a:spcAft>
              <a:buClrTx/>
              <a:buSzTx/>
              <a:buFont typeface="+mj-lt"/>
              <a:buAutoNum type="arabicPeriod"/>
              <a:tabLst/>
            </a:pPr>
            <a:endParaRPr kumimoji="0" lang="ms-MY" sz="2000" b="0" i="0" u="none" strike="noStrike" cap="none" normalizeH="0" baseline="0" dirty="0">
              <a:ln>
                <a:noFill/>
              </a:ln>
              <a:solidFill>
                <a:schemeClr val="bg1"/>
              </a:solidFill>
              <a:effectLst/>
              <a:latin typeface="Arial" pitchFamily="34" charset="0"/>
              <a:ea typeface="Times New Roman" pitchFamily="18" charset="0"/>
              <a:cs typeface="Arial" pitchFamily="34" charset="0"/>
            </a:endParaRPr>
          </a:p>
          <a:p>
            <a:pPr marL="0" marR="0" lvl="0" indent="180975" defTabSz="914400" rtl="0" eaLnBrk="0" fontAlgn="base" latinLnBrk="0" hangingPunct="0">
              <a:lnSpc>
                <a:spcPct val="100000"/>
              </a:lnSpc>
              <a:spcBef>
                <a:spcPct val="0"/>
              </a:spcBef>
              <a:spcAft>
                <a:spcPct val="0"/>
              </a:spcAft>
              <a:buClrTx/>
              <a:buSzTx/>
              <a:buFont typeface="+mj-lt"/>
              <a:buAutoNum type="arabicPeriod"/>
              <a:tabLst/>
            </a:pPr>
            <a:r>
              <a:rPr kumimoji="0" lang="ms-MY" sz="2000" b="0" i="0" u="none" strike="noStrike" cap="none" normalizeH="0" baseline="0" dirty="0">
                <a:ln>
                  <a:noFill/>
                </a:ln>
                <a:solidFill>
                  <a:schemeClr val="bg1"/>
                </a:solidFill>
                <a:effectLst/>
                <a:latin typeface="Arial" pitchFamily="34" charset="0"/>
                <a:ea typeface="Times New Roman" pitchFamily="18" charset="0"/>
                <a:cs typeface="Arial" pitchFamily="34" charset="0"/>
              </a:rPr>
              <a:t>Metode  Saldo Menurun  </a:t>
            </a:r>
            <a:r>
              <a:rPr kumimoji="0" lang="ms-MY" sz="2000" b="0" i="1" u="none" strike="noStrike" cap="none" normalizeH="0" baseline="0" dirty="0">
                <a:ln>
                  <a:noFill/>
                </a:ln>
                <a:solidFill>
                  <a:schemeClr val="bg1"/>
                </a:solidFill>
                <a:effectLst/>
                <a:latin typeface="Arial" pitchFamily="34" charset="0"/>
                <a:ea typeface="Times New Roman" pitchFamily="18" charset="0"/>
                <a:cs typeface="Arial" pitchFamily="34" charset="0"/>
              </a:rPr>
              <a:t>(  Declining Balance Method )</a:t>
            </a:r>
            <a:r>
              <a:rPr kumimoji="0" lang="ms-MY" sz="2000" b="0" i="0" u="none" strike="noStrike" cap="none" normalizeH="0" baseline="0" dirty="0">
                <a:ln>
                  <a:noFill/>
                </a:ln>
                <a:solidFill>
                  <a:schemeClr val="bg1"/>
                </a:solidFill>
                <a:effectLst/>
                <a:latin typeface="Arial" pitchFamily="34" charset="0"/>
                <a:ea typeface="Times New Roman" pitchFamily="18" charset="0"/>
                <a:cs typeface="Arial" pitchFamily="34" charset="0"/>
              </a:rPr>
              <a:t>  </a:t>
            </a:r>
          </a:p>
          <a:p>
            <a:pPr marL="0" marR="0" lvl="0" indent="180975" defTabSz="914400" rtl="0" eaLnBrk="0" fontAlgn="base" latinLnBrk="0" hangingPunct="0">
              <a:lnSpc>
                <a:spcPct val="100000"/>
              </a:lnSpc>
              <a:spcBef>
                <a:spcPct val="0"/>
              </a:spcBef>
              <a:spcAft>
                <a:spcPct val="0"/>
              </a:spcAft>
              <a:buClrTx/>
              <a:buSzTx/>
              <a:buFont typeface="+mj-lt"/>
              <a:buAutoNum type="arabicPeriod"/>
              <a:tabLst/>
            </a:pPr>
            <a:endParaRPr kumimoji="0" lang="ms-MY" sz="2000" b="0" i="0" u="none" strike="noStrike" cap="none" normalizeH="0" baseline="0" dirty="0">
              <a:ln>
                <a:noFill/>
              </a:ln>
              <a:solidFill>
                <a:schemeClr val="bg1"/>
              </a:solidFill>
              <a:effectLst/>
              <a:latin typeface="Arial" pitchFamily="34" charset="0"/>
              <a:ea typeface="Times New Roman" pitchFamily="18" charset="0"/>
              <a:cs typeface="Arial" pitchFamily="34" charset="0"/>
            </a:endParaRPr>
          </a:p>
          <a:p>
            <a:pPr marL="0" marR="0" lvl="0" indent="180975" defTabSz="914400" rtl="0" eaLnBrk="0" fontAlgn="base" latinLnBrk="0" hangingPunct="0">
              <a:lnSpc>
                <a:spcPct val="100000"/>
              </a:lnSpc>
              <a:spcBef>
                <a:spcPct val="0"/>
              </a:spcBef>
              <a:spcAft>
                <a:spcPct val="0"/>
              </a:spcAft>
              <a:buClrTx/>
              <a:buSzTx/>
              <a:buFont typeface="+mj-lt"/>
              <a:buAutoNum type="arabicPeriod"/>
              <a:tabLst/>
            </a:pPr>
            <a:r>
              <a:rPr kumimoji="0" lang="ms-MY" sz="2000" b="0" i="0" u="none" strike="noStrike" cap="none" normalizeH="0" baseline="0" dirty="0">
                <a:ln>
                  <a:noFill/>
                </a:ln>
                <a:solidFill>
                  <a:schemeClr val="bg1"/>
                </a:solidFill>
                <a:effectLst/>
                <a:latin typeface="Arial" pitchFamily="34" charset="0"/>
                <a:ea typeface="Times New Roman" pitchFamily="18" charset="0"/>
                <a:cs typeface="Arial" pitchFamily="34" charset="0"/>
              </a:rPr>
              <a:t>Metode   Saldo Menurun Ganda  </a:t>
            </a:r>
            <a:r>
              <a:rPr kumimoji="0" lang="ms-MY" sz="2000" b="0" i="1" u="none" strike="noStrike" cap="none" normalizeH="0" baseline="0" dirty="0">
                <a:ln>
                  <a:noFill/>
                </a:ln>
                <a:solidFill>
                  <a:schemeClr val="bg1"/>
                </a:solidFill>
                <a:effectLst/>
                <a:latin typeface="Arial" pitchFamily="34" charset="0"/>
                <a:ea typeface="Times New Roman" pitchFamily="18" charset="0"/>
                <a:cs typeface="Arial" pitchFamily="34" charset="0"/>
              </a:rPr>
              <a:t>( Double Declining Balance Method)</a:t>
            </a:r>
            <a:r>
              <a:rPr kumimoji="0" lang="ms-MY" sz="2000" b="0" i="0" u="none" strike="noStrike" cap="none" normalizeH="0" baseline="0" dirty="0">
                <a:ln>
                  <a:noFill/>
                </a:ln>
                <a:solidFill>
                  <a:schemeClr val="bg1"/>
                </a:solidFill>
                <a:effectLst/>
                <a:latin typeface="Arial" pitchFamily="34" charset="0"/>
                <a:ea typeface="Times New Roman" pitchFamily="18" charset="0"/>
                <a:cs typeface="Arial" pitchFamily="34" charset="0"/>
              </a:rPr>
              <a:t> </a:t>
            </a:r>
          </a:p>
          <a:p>
            <a:pPr marL="0" marR="0" lvl="0" indent="180975" defTabSz="914400" rtl="0" eaLnBrk="0" fontAlgn="base" latinLnBrk="0" hangingPunct="0">
              <a:lnSpc>
                <a:spcPct val="100000"/>
              </a:lnSpc>
              <a:spcBef>
                <a:spcPct val="0"/>
              </a:spcBef>
              <a:spcAft>
                <a:spcPct val="0"/>
              </a:spcAft>
              <a:buClrTx/>
              <a:buSzTx/>
              <a:buFont typeface="+mj-lt"/>
              <a:buAutoNum type="arabicPeriod"/>
              <a:tabLst/>
            </a:pPr>
            <a:endParaRPr kumimoji="0" lang="ms-MY" sz="2000" b="0" i="0" u="none" strike="noStrike" cap="none" normalizeH="0" baseline="0" dirty="0">
              <a:ln>
                <a:noFill/>
              </a:ln>
              <a:solidFill>
                <a:schemeClr val="bg1"/>
              </a:solidFill>
              <a:effectLst/>
              <a:latin typeface="Arial" pitchFamily="34" charset="0"/>
              <a:ea typeface="Times New Roman" pitchFamily="18" charset="0"/>
              <a:cs typeface="Arial" pitchFamily="34" charset="0"/>
            </a:endParaRPr>
          </a:p>
          <a:p>
            <a:pPr marL="0" marR="0" lvl="0" indent="180975" defTabSz="914400" rtl="0" eaLnBrk="0" fontAlgn="base" latinLnBrk="0" hangingPunct="0">
              <a:lnSpc>
                <a:spcPct val="100000"/>
              </a:lnSpc>
              <a:spcBef>
                <a:spcPct val="0"/>
              </a:spcBef>
              <a:spcAft>
                <a:spcPct val="0"/>
              </a:spcAft>
              <a:buClrTx/>
              <a:buSzTx/>
              <a:buFont typeface="+mj-lt"/>
              <a:buAutoNum type="arabicPeriod"/>
              <a:tabLst/>
            </a:pPr>
            <a:r>
              <a:rPr kumimoji="0" lang="ms-MY" sz="2000" b="0" i="0" u="none" strike="noStrike" cap="none" normalizeH="0" baseline="0" dirty="0">
                <a:ln>
                  <a:noFill/>
                </a:ln>
                <a:solidFill>
                  <a:schemeClr val="bg1"/>
                </a:solidFill>
                <a:effectLst/>
                <a:latin typeface="Arial" pitchFamily="34" charset="0"/>
                <a:ea typeface="Times New Roman" pitchFamily="18" charset="0"/>
                <a:cs typeface="Arial" pitchFamily="34" charset="0"/>
              </a:rPr>
              <a:t>Metode Tarif Menurun  </a:t>
            </a:r>
            <a:r>
              <a:rPr kumimoji="0" lang="ms-MY" sz="2000" b="0" i="1" u="none" strike="noStrike" cap="none" normalizeH="0" baseline="0" dirty="0">
                <a:ln>
                  <a:noFill/>
                </a:ln>
                <a:solidFill>
                  <a:schemeClr val="bg1"/>
                </a:solidFill>
                <a:effectLst/>
                <a:latin typeface="Arial" pitchFamily="34" charset="0"/>
                <a:ea typeface="Times New Roman" pitchFamily="18" charset="0"/>
                <a:cs typeface="Arial" pitchFamily="34" charset="0"/>
              </a:rPr>
              <a:t>(  Declining Rate on  Cost  Method )</a:t>
            </a:r>
            <a:endParaRPr kumimoji="0" lang="ms-MY" sz="2000" b="0" i="0" u="none" strike="noStrike" cap="none" normalizeH="0" baseline="0" dirty="0">
              <a:ln>
                <a:noFill/>
              </a:ln>
              <a:solidFill>
                <a:schemeClr val="bg1"/>
              </a:solidFill>
              <a:effectLst/>
              <a:latin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8" name="Title 1"/>
          <p:cNvSpPr>
            <a:spLocks noGrp="1"/>
          </p:cNvSpPr>
          <p:nvPr>
            <p:ph type="title"/>
          </p:nvPr>
        </p:nvSpPr>
        <p:spPr>
          <a:xfrm>
            <a:off x="457200" y="274638"/>
            <a:ext cx="8229600" cy="1143000"/>
          </a:xfrm>
        </p:spPr>
        <p:txBody>
          <a:bodyPr>
            <a:normAutofit/>
          </a:bodyPr>
          <a:lstStyle/>
          <a:p>
            <a:r>
              <a:rPr lang="ms-MY" sz="2400" b="1" dirty="0">
                <a:solidFill>
                  <a:schemeClr val="bg1"/>
                </a:solidFill>
                <a:latin typeface="Arial" pitchFamily="34" charset="0"/>
                <a:cs typeface="Arial" pitchFamily="34" charset="0"/>
              </a:rPr>
              <a:t>Metode jumlah angka tahun</a:t>
            </a:r>
            <a:endParaRPr lang="en-US" sz="2400" dirty="0">
              <a:solidFill>
                <a:schemeClr val="bg1"/>
              </a:solidFill>
              <a:latin typeface="Arial" pitchFamily="34" charset="0"/>
              <a:cs typeface="Arial" pitchFamily="34" charset="0"/>
            </a:endParaRPr>
          </a:p>
        </p:txBody>
      </p:sp>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2049" name="Rectangle 1"/>
          <p:cNvSpPr>
            <a:spLocks noChangeArrowheads="1"/>
          </p:cNvSpPr>
          <p:nvPr/>
        </p:nvSpPr>
        <p:spPr bwMode="auto">
          <a:xfrm>
            <a:off x="0" y="2514600"/>
            <a:ext cx="9398727" cy="92333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ms-MY" b="0" i="0" u="none" strike="noStrike" cap="none" normalizeH="0" baseline="0" dirty="0">
                <a:ln>
                  <a:noFill/>
                </a:ln>
                <a:solidFill>
                  <a:schemeClr val="accent2">
                    <a:lumMod val="40000"/>
                    <a:lumOff val="60000"/>
                  </a:schemeClr>
                </a:solidFill>
                <a:effectLst/>
                <a:latin typeface="Arial" pitchFamily="34" charset="0"/>
                <a:ea typeface="Times New Roman" pitchFamily="18" charset="0"/>
                <a:cs typeface="Arial" pitchFamily="34" charset="0"/>
              </a:rPr>
              <a:t>                                                                              Bobot untuk tahun yang bersangkutan</a:t>
            </a:r>
            <a:endParaRPr kumimoji="0" lang="en-US" b="0" i="0" u="none" strike="noStrike" cap="none" normalizeH="0" baseline="0" dirty="0">
              <a:ln>
                <a:noFill/>
              </a:ln>
              <a:solidFill>
                <a:schemeClr val="accent2">
                  <a:lumMod val="40000"/>
                  <a:lumOff val="60000"/>
                </a:schemeClr>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ms-MY" b="0" i="0" u="none" strike="noStrike" cap="none" normalizeH="0" baseline="0" dirty="0">
                <a:ln>
                  <a:noFill/>
                </a:ln>
                <a:solidFill>
                  <a:schemeClr val="accent2">
                    <a:lumMod val="40000"/>
                    <a:lumOff val="60000"/>
                  </a:schemeClr>
                </a:solidFill>
                <a:effectLst/>
                <a:latin typeface="Arial" pitchFamily="34" charset="0"/>
                <a:ea typeface="Times New Roman" pitchFamily="18" charset="0"/>
                <a:cs typeface="Arial" pitchFamily="34" charset="0"/>
              </a:rPr>
              <a:t> Depresiasi =  ( Harga Perolehan – Nilai Sisa )  x    ----------------------------------------------  </a:t>
            </a:r>
            <a:endParaRPr kumimoji="0" lang="en-US" b="0" i="0" u="none" strike="noStrike" cap="none" normalizeH="0" baseline="0" dirty="0">
              <a:ln>
                <a:noFill/>
              </a:ln>
              <a:solidFill>
                <a:schemeClr val="accent2">
                  <a:lumMod val="40000"/>
                  <a:lumOff val="60000"/>
                </a:schemeClr>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ms-MY" b="0" i="0" u="none" strike="noStrike" cap="none" normalizeH="0" baseline="0" dirty="0">
                <a:ln>
                  <a:noFill/>
                </a:ln>
                <a:solidFill>
                  <a:schemeClr val="accent2">
                    <a:lumMod val="40000"/>
                    <a:lumOff val="60000"/>
                  </a:schemeClr>
                </a:solidFill>
                <a:effectLst/>
                <a:latin typeface="Arial" pitchFamily="34" charset="0"/>
                <a:ea typeface="Times New Roman" pitchFamily="18" charset="0"/>
                <a:cs typeface="Arial" pitchFamily="34" charset="0"/>
              </a:rPr>
              <a:t>                                                                               Jumlah angka tahun umur ekonomis</a:t>
            </a:r>
            <a:endParaRPr kumimoji="0" lang="ms-MY" b="0" i="0" u="none" strike="noStrike" cap="none" normalizeH="0" baseline="0" dirty="0">
              <a:ln>
                <a:noFill/>
              </a:ln>
              <a:solidFill>
                <a:schemeClr val="accent2">
                  <a:lumMod val="40000"/>
                  <a:lumOff val="60000"/>
                </a:schemeClr>
              </a:solidFill>
              <a:effectLst/>
              <a:latin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8" name="Title 1"/>
          <p:cNvSpPr>
            <a:spLocks noGrp="1"/>
          </p:cNvSpPr>
          <p:nvPr>
            <p:ph type="title"/>
          </p:nvPr>
        </p:nvSpPr>
        <p:spPr>
          <a:xfrm>
            <a:off x="457200" y="274638"/>
            <a:ext cx="8229600" cy="792162"/>
          </a:xfrm>
        </p:spPr>
        <p:txBody>
          <a:bodyPr>
            <a:normAutofit/>
          </a:bodyPr>
          <a:lstStyle/>
          <a:p>
            <a:r>
              <a:rPr lang="en-US" sz="2400" b="1" dirty="0">
                <a:solidFill>
                  <a:schemeClr val="accent2">
                    <a:lumMod val="40000"/>
                    <a:lumOff val="60000"/>
                  </a:schemeClr>
                </a:solidFill>
              </a:rPr>
              <a:t>PENJUALAN   ASET   TETAP</a:t>
            </a:r>
          </a:p>
        </p:txBody>
      </p:sp>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39937" name="Rectangle 1"/>
          <p:cNvSpPr>
            <a:spLocks noChangeArrowheads="1"/>
          </p:cNvSpPr>
          <p:nvPr/>
        </p:nvSpPr>
        <p:spPr bwMode="auto">
          <a:xfrm>
            <a:off x="762000" y="1295400"/>
            <a:ext cx="7696200"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ms-MY" sz="2000" b="0" i="0" u="none" strike="noStrike" cap="none" normalizeH="0" baseline="0" dirty="0">
                <a:ln>
                  <a:noFill/>
                </a:ln>
                <a:solidFill>
                  <a:schemeClr val="accent2">
                    <a:lumMod val="40000"/>
                    <a:lumOff val="60000"/>
                  </a:schemeClr>
                </a:solidFill>
                <a:effectLst/>
                <a:latin typeface="Arial" pitchFamily="34" charset="0"/>
                <a:ea typeface="Times New Roman" pitchFamily="18" charset="0"/>
                <a:cs typeface="Arial" pitchFamily="34" charset="0"/>
              </a:rPr>
              <a:t>Ada kemungkinan, aset tetap yang belum habis umur ekonomisnya, tetapi karena berbagai pertimbangan oleh perusahaan diputuskan untuk  dijual. Jika terjadi penjualan aset tetap, maka yang perlu dilihat adalah nilai buku dari aset tetap tersebut pada tanggal  terjadinya transaksi penjualan. Nilai buku adalah harga perolehan aset dikurangi dengan akumulasi depresiasi aset tetap yang bersangkutan. Selisih antara nilai buku dengan jumlah uang yang diterima diakui sebagai laba atau rugi penjualan aset tetap. Jika diperoleh selisih lebih, maka diakui sebagai laba penjualan aset tetap. Jika diperoleh selisih negatif, maka diakui sebagai rugi penjualan aset tetap.</a:t>
            </a:r>
            <a:endParaRPr kumimoji="0" lang="ms-MY" sz="2000" b="0" i="0" u="none" strike="noStrike" cap="none" normalizeH="0" baseline="0" dirty="0">
              <a:ln>
                <a:noFill/>
              </a:ln>
              <a:solidFill>
                <a:schemeClr val="accent2">
                  <a:lumMod val="40000"/>
                  <a:lumOff val="60000"/>
                </a:schemeClr>
              </a:solidFill>
              <a:effectLst/>
              <a:latin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38913" name="Rectangle 1"/>
          <p:cNvSpPr>
            <a:spLocks noChangeArrowheads="1"/>
          </p:cNvSpPr>
          <p:nvPr/>
        </p:nvSpPr>
        <p:spPr bwMode="auto">
          <a:xfrm>
            <a:off x="457200" y="1737479"/>
            <a:ext cx="8229600"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ms-MY" b="0" i="0" u="none" strike="noStrike" cap="none" normalizeH="0" baseline="0" dirty="0">
                <a:ln>
                  <a:noFill/>
                </a:ln>
                <a:solidFill>
                  <a:schemeClr val="accent3">
                    <a:lumMod val="60000"/>
                    <a:lumOff val="40000"/>
                  </a:schemeClr>
                </a:solidFill>
                <a:effectLst/>
                <a:latin typeface="Arial" pitchFamily="34" charset="0"/>
                <a:ea typeface="Times New Roman" pitchFamily="18" charset="0"/>
                <a:cs typeface="Arial" pitchFamily="34" charset="0"/>
              </a:rPr>
              <a:t>Jika suatu  aset ditukar dengan aset lain, maka harus dihitung nilai buku dari aset tetap tersebut, yaitu harga perolehan aset tetap tersebut dikurangi dengan akumulasi depresiasi aset tetap yang bersangkutan. Nilai buku aset tetap ditambah dengan jumlah uang tunai yang harus diberikan (jika ada) merupakan nilai pengeluaran total dari pihak perusahaan. Nilai pengeluaran tersebut harus dibandingkan dengan harga pasar dari aset tetap yang baru. Selisihnya merupakan laba atau rugi dari pertukaran aset tetap tersebut. Jika  nilai total pengeluaran  lebih banyak dari pada harga pasar aset tetap yang baru, berarti terjadi kerugian transaksi pertukaran. Jika nilai total pengeluaran lebih kecil dari harga pasar aset tetap yang baru, berarti diperoleh keuntungan dari transaksi pertukaran tersebut.</a:t>
            </a:r>
            <a:endParaRPr kumimoji="0" lang="ms-MY" b="0" i="0" u="none" strike="noStrike" cap="none" normalizeH="0" baseline="0" dirty="0">
              <a:ln>
                <a:noFill/>
              </a:ln>
              <a:solidFill>
                <a:schemeClr val="accent3">
                  <a:lumMod val="60000"/>
                  <a:lumOff val="40000"/>
                </a:schemeClr>
              </a:solidFill>
              <a:effectLst/>
              <a:latin typeface="Arial" pitchFamily="34" charset="0"/>
            </a:endParaRPr>
          </a:p>
        </p:txBody>
      </p:sp>
      <p:sp>
        <p:nvSpPr>
          <p:cNvPr id="11" name="Title 1"/>
          <p:cNvSpPr txBox="1">
            <a:spLocks/>
          </p:cNvSpPr>
          <p:nvPr/>
        </p:nvSpPr>
        <p:spPr>
          <a:xfrm>
            <a:off x="457200" y="274638"/>
            <a:ext cx="8229600" cy="792162"/>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a:ln>
                  <a:noFill/>
                </a:ln>
                <a:solidFill>
                  <a:schemeClr val="accent3">
                    <a:lumMod val="60000"/>
                    <a:lumOff val="40000"/>
                  </a:schemeClr>
                </a:solidFill>
                <a:effectLst/>
                <a:uLnTx/>
                <a:uFillTx/>
                <a:latin typeface="+mj-lt"/>
                <a:ea typeface="+mj-ea"/>
                <a:cs typeface="+mj-cs"/>
              </a:rPr>
              <a:t>PERTUKARAN   ASET   TETAP</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8" name="Title 1"/>
          <p:cNvSpPr>
            <a:spLocks noGrp="1"/>
          </p:cNvSpPr>
          <p:nvPr>
            <p:ph type="title"/>
          </p:nvPr>
        </p:nvSpPr>
        <p:spPr>
          <a:xfrm>
            <a:off x="457200" y="0"/>
            <a:ext cx="8229600" cy="1143000"/>
          </a:xfrm>
        </p:spPr>
        <p:txBody>
          <a:bodyPr>
            <a:normAutofit/>
          </a:bodyPr>
          <a:lstStyle/>
          <a:p>
            <a:r>
              <a:rPr lang="ms-MY" sz="2400" b="1" dirty="0">
                <a:solidFill>
                  <a:schemeClr val="bg1"/>
                </a:solidFill>
                <a:latin typeface="Arial" pitchFamily="34" charset="0"/>
                <a:cs typeface="Arial" pitchFamily="34" charset="0"/>
              </a:rPr>
              <a:t>DEPLESI</a:t>
            </a:r>
            <a:endParaRPr lang="en-US" sz="2400" dirty="0">
              <a:solidFill>
                <a:schemeClr val="bg1"/>
              </a:solidFill>
              <a:latin typeface="Arial" pitchFamily="34" charset="0"/>
              <a:cs typeface="Arial" pitchFamily="34" charset="0"/>
            </a:endParaRPr>
          </a:p>
        </p:txBody>
      </p:sp>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7" name="Rectangle 6"/>
          <p:cNvSpPr/>
          <p:nvPr/>
        </p:nvSpPr>
        <p:spPr>
          <a:xfrm>
            <a:off x="1066800" y="2011740"/>
            <a:ext cx="7010400" cy="1446550"/>
          </a:xfrm>
          <a:prstGeom prst="rect">
            <a:avLst/>
          </a:prstGeom>
        </p:spPr>
        <p:txBody>
          <a:bodyPr wrap="square">
            <a:spAutoFit/>
          </a:bodyPr>
          <a:lstStyle/>
          <a:p>
            <a:pPr algn="ctr"/>
            <a:r>
              <a:rPr lang="ms-MY" sz="2200" dirty="0">
                <a:solidFill>
                  <a:schemeClr val="accent3">
                    <a:lumMod val="60000"/>
                    <a:lumOff val="40000"/>
                  </a:schemeClr>
                </a:solidFill>
                <a:latin typeface="Arial" pitchFamily="34" charset="0"/>
                <a:cs typeface="Arial" pitchFamily="34" charset="0"/>
              </a:rPr>
              <a:t>Deplesi adalah berkurangnya harga perolehan  atau nilai sumber sumber alam seperti  tambang  dan  hutan  kayu yang disebabkan oleh   perubahan  sumber alam tersebut sehingga menjadi persediaan</a:t>
            </a:r>
            <a:endParaRPr lang="en-US" sz="2200" dirty="0">
              <a:solidFill>
                <a:schemeClr val="accent3">
                  <a:lumMod val="60000"/>
                  <a:lumOff val="40000"/>
                </a:schemeClr>
              </a:solidFill>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8" name="Title 1"/>
          <p:cNvSpPr>
            <a:spLocks noGrp="1"/>
          </p:cNvSpPr>
          <p:nvPr>
            <p:ph type="title"/>
          </p:nvPr>
        </p:nvSpPr>
        <p:spPr>
          <a:xfrm>
            <a:off x="457200" y="274638"/>
            <a:ext cx="8229600" cy="1143000"/>
          </a:xfrm>
        </p:spPr>
        <p:txBody>
          <a:bodyPr>
            <a:normAutofit/>
          </a:bodyPr>
          <a:lstStyle/>
          <a:p>
            <a:r>
              <a:rPr lang="ms-MY" sz="2400" dirty="0">
                <a:solidFill>
                  <a:schemeClr val="bg1"/>
                </a:solidFill>
                <a:latin typeface="Arial" pitchFamily="34" charset="0"/>
                <a:cs typeface="Arial" pitchFamily="34" charset="0"/>
              </a:rPr>
              <a:t>Tiga  Faktor  Yang  Berpengaruh  Terhadap  Perhitungan Deplesi Aset Tetap</a:t>
            </a:r>
            <a:endParaRPr lang="en-US" sz="2400" dirty="0">
              <a:solidFill>
                <a:schemeClr val="bg1"/>
              </a:solidFill>
              <a:latin typeface="Arial" pitchFamily="34" charset="0"/>
              <a:cs typeface="Arial" pitchFamily="34" charset="0"/>
            </a:endParaRPr>
          </a:p>
        </p:txBody>
      </p:sp>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7" name="Rectangle 6"/>
          <p:cNvSpPr/>
          <p:nvPr/>
        </p:nvSpPr>
        <p:spPr>
          <a:xfrm>
            <a:off x="838200" y="1828800"/>
            <a:ext cx="7467600" cy="6858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2000" dirty="0">
                <a:latin typeface="Arial" pitchFamily="34" charset="0"/>
                <a:cs typeface="Arial" pitchFamily="34" charset="0"/>
              </a:rPr>
              <a:t>Harga Perolehan Aset Tetap</a:t>
            </a:r>
            <a:endParaRPr lang="en-US" sz="2000" dirty="0">
              <a:latin typeface="Arial" pitchFamily="34" charset="0"/>
              <a:cs typeface="Arial" pitchFamily="34" charset="0"/>
            </a:endParaRPr>
          </a:p>
        </p:txBody>
      </p:sp>
      <p:sp>
        <p:nvSpPr>
          <p:cNvPr id="11" name="Rectangle 10"/>
          <p:cNvSpPr/>
          <p:nvPr/>
        </p:nvSpPr>
        <p:spPr>
          <a:xfrm>
            <a:off x="838200" y="2667000"/>
            <a:ext cx="7467600" cy="6858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2000" dirty="0">
                <a:latin typeface="Arial" pitchFamily="34" charset="0"/>
                <a:cs typeface="Arial" pitchFamily="34" charset="0"/>
              </a:rPr>
              <a:t>Taksiran nilai sisa  </a:t>
            </a:r>
            <a:endParaRPr lang="en-US" sz="2000" dirty="0">
              <a:latin typeface="Arial" pitchFamily="34" charset="0"/>
              <a:cs typeface="Arial" pitchFamily="34" charset="0"/>
            </a:endParaRPr>
          </a:p>
        </p:txBody>
      </p:sp>
      <p:sp>
        <p:nvSpPr>
          <p:cNvPr id="12" name="Rectangle 11"/>
          <p:cNvSpPr/>
          <p:nvPr/>
        </p:nvSpPr>
        <p:spPr>
          <a:xfrm>
            <a:off x="838200" y="3505200"/>
            <a:ext cx="7467600" cy="7620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2000" dirty="0">
                <a:latin typeface="Arial" pitchFamily="34" charset="0"/>
                <a:cs typeface="Arial" pitchFamily="34" charset="0"/>
              </a:rPr>
              <a:t>Taksiran  hasil yang secara ekonomis dapat dieksploitasi</a:t>
            </a:r>
            <a:endParaRPr lang="en-US" sz="2000" dirty="0">
              <a:latin typeface="Arial" pitchFamily="34" charset="0"/>
              <a:cs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8" name="Title 1"/>
          <p:cNvSpPr>
            <a:spLocks noGrp="1"/>
          </p:cNvSpPr>
          <p:nvPr>
            <p:ph type="title"/>
          </p:nvPr>
        </p:nvSpPr>
        <p:spPr>
          <a:xfrm>
            <a:off x="457200" y="274638"/>
            <a:ext cx="8229600" cy="1143000"/>
          </a:xfrm>
        </p:spPr>
        <p:txBody>
          <a:bodyPr/>
          <a:lstStyle/>
          <a:p>
            <a:endParaRPr lang="en-US"/>
          </a:p>
        </p:txBody>
      </p:sp>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35841" name="Rectangle 1"/>
          <p:cNvSpPr>
            <a:spLocks noChangeArrowheads="1"/>
          </p:cNvSpPr>
          <p:nvPr/>
        </p:nvSpPr>
        <p:spPr bwMode="auto">
          <a:xfrm>
            <a:off x="282164" y="1905000"/>
            <a:ext cx="8480836"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kumimoji="0" lang="ms-MY" sz="2400" b="0" i="0" u="none" strike="noStrike" cap="none" normalizeH="0" baseline="0" dirty="0">
                <a:ln>
                  <a:noFill/>
                </a:ln>
                <a:solidFill>
                  <a:schemeClr val="accent3">
                    <a:lumMod val="60000"/>
                    <a:lumOff val="40000"/>
                  </a:schemeClr>
                </a:solidFill>
                <a:effectLst/>
                <a:latin typeface="Arial" pitchFamily="34" charset="0"/>
                <a:ea typeface="Times New Roman" pitchFamily="18" charset="0"/>
                <a:cs typeface="Arial" pitchFamily="34" charset="0"/>
              </a:rPr>
              <a:t>	                                     </a:t>
            </a:r>
            <a:endParaRPr kumimoji="0" lang="en-US" sz="2400" b="0" i="0" u="none" strike="noStrike" cap="none" normalizeH="0" baseline="0" dirty="0">
              <a:ln>
                <a:noFill/>
              </a:ln>
              <a:solidFill>
                <a:schemeClr val="accent3">
                  <a:lumMod val="60000"/>
                  <a:lumOff val="40000"/>
                </a:schemeClr>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ms-MY" sz="2400" b="0" i="0" u="none" strike="noStrike" cap="none" normalizeH="0" baseline="0" dirty="0">
                <a:ln>
                  <a:noFill/>
                </a:ln>
                <a:solidFill>
                  <a:schemeClr val="accent3">
                    <a:lumMod val="60000"/>
                    <a:lumOff val="40000"/>
                  </a:schemeClr>
                </a:solidFill>
                <a:effectLst/>
                <a:latin typeface="Arial" pitchFamily="34" charset="0"/>
                <a:ea typeface="Times New Roman" pitchFamily="18" charset="0"/>
                <a:cs typeface="Arial" pitchFamily="34" charset="0"/>
              </a:rPr>
              <a:t>                                  Harga Perolehan  -  Nilai  Sisa    </a:t>
            </a:r>
            <a:endParaRPr kumimoji="0" lang="en-US" sz="2400" b="0" i="0" u="none" strike="noStrike" cap="none" normalizeH="0" baseline="0" dirty="0">
              <a:ln>
                <a:noFill/>
              </a:ln>
              <a:solidFill>
                <a:schemeClr val="accent3">
                  <a:lumMod val="60000"/>
                  <a:lumOff val="40000"/>
                </a:schemeClr>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ms-MY" sz="2400" b="0" i="0" u="none" strike="noStrike" cap="none" normalizeH="0" baseline="0" dirty="0">
                <a:ln>
                  <a:noFill/>
                </a:ln>
                <a:solidFill>
                  <a:schemeClr val="accent3">
                    <a:lumMod val="60000"/>
                    <a:lumOff val="40000"/>
                  </a:schemeClr>
                </a:solidFill>
                <a:effectLst/>
                <a:latin typeface="Arial" pitchFamily="34" charset="0"/>
                <a:ea typeface="Times New Roman" pitchFamily="18" charset="0"/>
                <a:cs typeface="Arial" pitchFamily="34" charset="0"/>
              </a:rPr>
              <a:t>Deplesi =   -----------------------------------------------------------------</a:t>
            </a:r>
            <a:endParaRPr kumimoji="0" lang="en-US" sz="2400" b="0" i="0" u="none" strike="noStrike" cap="none" normalizeH="0" baseline="0" dirty="0">
              <a:ln>
                <a:noFill/>
              </a:ln>
              <a:solidFill>
                <a:schemeClr val="accent3">
                  <a:lumMod val="60000"/>
                  <a:lumOff val="40000"/>
                </a:schemeClr>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ms-MY" sz="2400" b="0" i="0" u="none" strike="noStrike" cap="none" normalizeH="0" baseline="0" dirty="0">
                <a:ln>
                  <a:noFill/>
                </a:ln>
                <a:solidFill>
                  <a:schemeClr val="accent3">
                    <a:lumMod val="60000"/>
                    <a:lumOff val="40000"/>
                  </a:schemeClr>
                </a:solidFill>
                <a:effectLst/>
                <a:latin typeface="Arial" pitchFamily="34" charset="0"/>
                <a:ea typeface="Times New Roman" pitchFamily="18" charset="0"/>
                <a:cs typeface="Arial" pitchFamily="34" charset="0"/>
              </a:rPr>
              <a:t>            			Taksiran  hasil  </a:t>
            </a:r>
          </a:p>
          <a:p>
            <a:pPr marL="0" marR="0" lvl="0" indent="0" algn="just" defTabSz="914400" rtl="0" eaLnBrk="0" fontAlgn="base" latinLnBrk="0" hangingPunct="0">
              <a:lnSpc>
                <a:spcPct val="100000"/>
              </a:lnSpc>
              <a:spcBef>
                <a:spcPct val="0"/>
              </a:spcBef>
              <a:spcAft>
                <a:spcPct val="0"/>
              </a:spcAft>
              <a:buClrTx/>
              <a:buSzTx/>
              <a:tabLst/>
            </a:pPr>
            <a:r>
              <a:rPr lang="ms-MY" sz="2400" dirty="0">
                <a:solidFill>
                  <a:schemeClr val="accent3">
                    <a:lumMod val="60000"/>
                    <a:lumOff val="40000"/>
                  </a:schemeClr>
                </a:solidFill>
                <a:latin typeface="Arial" pitchFamily="34" charset="0"/>
                <a:ea typeface="Times New Roman" pitchFamily="18" charset="0"/>
                <a:cs typeface="Arial" pitchFamily="34" charset="0"/>
              </a:rPr>
              <a:t>		</a:t>
            </a:r>
            <a:r>
              <a:rPr kumimoji="0" lang="ms-MY" sz="2400" b="0" i="0" u="none" strike="noStrike" cap="none" normalizeH="0" baseline="0" dirty="0">
                <a:ln>
                  <a:noFill/>
                </a:ln>
                <a:solidFill>
                  <a:schemeClr val="accent3">
                    <a:lumMod val="60000"/>
                    <a:lumOff val="40000"/>
                  </a:schemeClr>
                </a:solidFill>
                <a:effectLst/>
                <a:latin typeface="Arial" pitchFamily="34" charset="0"/>
                <a:ea typeface="Times New Roman" pitchFamily="18" charset="0"/>
                <a:cs typeface="Arial" pitchFamily="34" charset="0"/>
              </a:rPr>
              <a:t>yang  secara  ekonomis  dapat  dieksploitasi</a:t>
            </a:r>
            <a:endParaRPr kumimoji="0" lang="ms-MY" sz="2400" b="0" i="0" u="none" strike="noStrike" cap="none" normalizeH="0" baseline="0" dirty="0">
              <a:ln>
                <a:noFill/>
              </a:ln>
              <a:solidFill>
                <a:schemeClr val="accent3">
                  <a:lumMod val="60000"/>
                  <a:lumOff val="40000"/>
                </a:schemeClr>
              </a:solidFill>
              <a:effectLst/>
              <a:latin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7" name="Rectangle 6"/>
          <p:cNvSpPr/>
          <p:nvPr/>
        </p:nvSpPr>
        <p:spPr>
          <a:xfrm>
            <a:off x="2057400" y="1676400"/>
            <a:ext cx="5029200" cy="533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2000" b="1" dirty="0">
                <a:latin typeface="Arial" pitchFamily="34" charset="0"/>
                <a:cs typeface="Arial" pitchFamily="34" charset="0"/>
              </a:rPr>
              <a:t>Umurnya lebih dari satu tahun</a:t>
            </a:r>
            <a:endParaRPr lang="en-US" sz="2000" dirty="0">
              <a:latin typeface="Arial" pitchFamily="34" charset="0"/>
              <a:cs typeface="Arial" pitchFamily="34" charset="0"/>
            </a:endParaRPr>
          </a:p>
        </p:txBody>
      </p:sp>
      <p:sp>
        <p:nvSpPr>
          <p:cNvPr id="11" name="Rectangle 10"/>
          <p:cNvSpPr/>
          <p:nvPr/>
        </p:nvSpPr>
        <p:spPr>
          <a:xfrm>
            <a:off x="2057400" y="990600"/>
            <a:ext cx="5029200" cy="533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2000" b="1" dirty="0">
                <a:latin typeface="Arial" pitchFamily="34" charset="0"/>
                <a:cs typeface="Arial" pitchFamily="34" charset="0"/>
              </a:rPr>
              <a:t>Berwujud</a:t>
            </a:r>
            <a:endParaRPr lang="en-US" sz="2000" dirty="0">
              <a:latin typeface="Arial" pitchFamily="34" charset="0"/>
              <a:cs typeface="Arial" pitchFamily="34" charset="0"/>
            </a:endParaRPr>
          </a:p>
        </p:txBody>
      </p:sp>
      <p:sp>
        <p:nvSpPr>
          <p:cNvPr id="12" name="Rectangle 11"/>
          <p:cNvSpPr/>
          <p:nvPr/>
        </p:nvSpPr>
        <p:spPr>
          <a:xfrm>
            <a:off x="2057400" y="2362200"/>
            <a:ext cx="5029200" cy="533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2000" b="1" dirty="0">
                <a:latin typeface="Arial" pitchFamily="34" charset="0"/>
                <a:cs typeface="Arial" pitchFamily="34" charset="0"/>
              </a:rPr>
              <a:t>Digunakan dalam operasi perusahaan</a:t>
            </a:r>
            <a:endParaRPr lang="en-US" sz="2000" dirty="0">
              <a:latin typeface="Arial" pitchFamily="34" charset="0"/>
              <a:cs typeface="Arial" pitchFamily="34" charset="0"/>
            </a:endParaRPr>
          </a:p>
        </p:txBody>
      </p:sp>
      <p:sp>
        <p:nvSpPr>
          <p:cNvPr id="13" name="Rectangle 12"/>
          <p:cNvSpPr/>
          <p:nvPr/>
        </p:nvSpPr>
        <p:spPr>
          <a:xfrm>
            <a:off x="2057400" y="3048000"/>
            <a:ext cx="5029200" cy="533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2000" b="1" dirty="0">
                <a:latin typeface="Arial" pitchFamily="34" charset="0"/>
                <a:cs typeface="Arial" pitchFamily="34" charset="0"/>
              </a:rPr>
              <a:t>Tidak diperjualbelikan</a:t>
            </a:r>
            <a:endParaRPr lang="en-US" sz="2000" dirty="0">
              <a:latin typeface="Arial" pitchFamily="34" charset="0"/>
              <a:cs typeface="Arial" pitchFamily="34" charset="0"/>
            </a:endParaRPr>
          </a:p>
        </p:txBody>
      </p:sp>
      <p:sp>
        <p:nvSpPr>
          <p:cNvPr id="14" name="Rectangle 13"/>
          <p:cNvSpPr/>
          <p:nvPr/>
        </p:nvSpPr>
        <p:spPr>
          <a:xfrm>
            <a:off x="2057400" y="4419600"/>
            <a:ext cx="5029200" cy="533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2000" b="1" dirty="0">
                <a:latin typeface="Arial" pitchFamily="34" charset="0"/>
                <a:cs typeface="Arial" pitchFamily="34" charset="0"/>
              </a:rPr>
              <a:t>Material</a:t>
            </a:r>
            <a:endParaRPr lang="en-US" sz="2000" dirty="0">
              <a:latin typeface="Arial" pitchFamily="34" charset="0"/>
              <a:cs typeface="Arial" pitchFamily="34" charset="0"/>
            </a:endParaRPr>
          </a:p>
        </p:txBody>
      </p:sp>
      <p:sp>
        <p:nvSpPr>
          <p:cNvPr id="15" name="Rectangle 14"/>
          <p:cNvSpPr/>
          <p:nvPr/>
        </p:nvSpPr>
        <p:spPr>
          <a:xfrm>
            <a:off x="2057400" y="3733800"/>
            <a:ext cx="5029200" cy="533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sz="2000" b="1" dirty="0">
                <a:latin typeface="Arial" pitchFamily="34" charset="0"/>
                <a:cs typeface="Arial" pitchFamily="34" charset="0"/>
              </a:rPr>
              <a:t>Dimiliki perusahaan</a:t>
            </a:r>
            <a:endParaRPr lang="en-US" sz="2000" dirty="0">
              <a:latin typeface="Arial" pitchFamily="34" charset="0"/>
              <a:cs typeface="Arial" pitchFamily="34" charset="0"/>
            </a:endParaRPr>
          </a:p>
        </p:txBody>
      </p:sp>
      <p:sp>
        <p:nvSpPr>
          <p:cNvPr id="17" name="Title 1"/>
          <p:cNvSpPr txBox="1">
            <a:spLocks/>
          </p:cNvSpPr>
          <p:nvPr/>
        </p:nvSpPr>
        <p:spPr>
          <a:xfrm>
            <a:off x="457200" y="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b="1" i="0" u="none" strike="noStrike" kern="1200" cap="none" spc="0" normalizeH="0" baseline="0" noProof="0" dirty="0" err="1">
                <a:ln>
                  <a:noFill/>
                </a:ln>
                <a:solidFill>
                  <a:schemeClr val="bg1"/>
                </a:solidFill>
                <a:effectLst/>
                <a:uLnTx/>
                <a:uFillTx/>
                <a:latin typeface="Arial" pitchFamily="34" charset="0"/>
                <a:ea typeface="+mj-ea"/>
                <a:cs typeface="Arial" pitchFamily="34" charset="0"/>
              </a:rPr>
              <a:t>Kriteria</a:t>
            </a:r>
            <a:endParaRPr kumimoji="0" lang="en-US" sz="1600" b="1" i="0" u="none" strike="noStrike" kern="1200" cap="none" spc="0" normalizeH="0" baseline="0" noProof="0" dirty="0">
              <a:ln>
                <a:noFill/>
              </a:ln>
              <a:solidFill>
                <a:schemeClr val="bg1"/>
              </a:solidFill>
              <a:effectLst/>
              <a:uLnTx/>
              <a:uFillTx/>
              <a:latin typeface="Arial" pitchFamily="34" charset="0"/>
              <a:ea typeface="+mj-ea"/>
              <a:cs typeface="Arial" pitchFamily="34"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a:ln>
                  <a:noFill/>
                </a:ln>
                <a:solidFill>
                  <a:schemeClr val="bg1"/>
                </a:solidFill>
                <a:effectLst/>
                <a:uLnTx/>
                <a:uFillTx/>
                <a:latin typeface="Arial" pitchFamily="34" charset="0"/>
                <a:ea typeface="+mj-ea"/>
                <a:cs typeface="Arial" pitchFamily="34" charset="0"/>
              </a:rPr>
              <a:t>ASET  TETAP</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7" name="Rectangle 6"/>
          <p:cNvSpPr/>
          <p:nvPr/>
        </p:nvSpPr>
        <p:spPr>
          <a:xfrm>
            <a:off x="762000" y="1633478"/>
            <a:ext cx="7620000" cy="2862322"/>
          </a:xfrm>
          <a:prstGeom prst="rect">
            <a:avLst/>
          </a:prstGeom>
        </p:spPr>
        <p:txBody>
          <a:bodyPr wrap="square">
            <a:spAutoFit/>
          </a:bodyPr>
          <a:lstStyle/>
          <a:p>
            <a:pPr marL="457200" indent="-457200">
              <a:buFont typeface="+mj-lt"/>
              <a:buAutoNum type="arabicPeriod"/>
            </a:pPr>
            <a:r>
              <a:rPr lang="ms-MY" sz="2000" dirty="0">
                <a:solidFill>
                  <a:schemeClr val="accent3">
                    <a:lumMod val="40000"/>
                    <a:lumOff val="60000"/>
                  </a:schemeClr>
                </a:solidFill>
                <a:latin typeface="Arial" pitchFamily="34" charset="0"/>
                <a:cs typeface="Arial" pitchFamily="34" charset="0"/>
              </a:rPr>
              <a:t>Aset tetap yang umurnya tidak terbatas, seperti tanah tempat kantor atau bangunan pabrik berdiri, lahan pertanian, lahan perkebunan, lahan peternakan   </a:t>
            </a:r>
          </a:p>
          <a:p>
            <a:pPr marL="457200" indent="-457200">
              <a:buFont typeface="+mj-lt"/>
              <a:buAutoNum type="arabicPeriod"/>
            </a:pPr>
            <a:r>
              <a:rPr lang="ms-MY" sz="2000" dirty="0">
                <a:solidFill>
                  <a:schemeClr val="accent2">
                    <a:lumMod val="40000"/>
                    <a:lumOff val="60000"/>
                  </a:schemeClr>
                </a:solidFill>
                <a:latin typeface="Arial" pitchFamily="34" charset="0"/>
                <a:cs typeface="Arial" pitchFamily="34" charset="0"/>
              </a:rPr>
              <a:t>Aset tetap yang umurnya terbatas dan apabila sudah habis masa manfaatnya bisa diganti dengan aset lain yang sejenis, seperti bangunan, mesin, kendaraan, komputer, mebel, dsb  </a:t>
            </a:r>
          </a:p>
          <a:p>
            <a:pPr marL="457200" indent="-457200">
              <a:buFont typeface="+mj-lt"/>
              <a:buAutoNum type="arabicPeriod"/>
            </a:pPr>
            <a:r>
              <a:rPr lang="ms-MY" sz="2000" dirty="0">
                <a:solidFill>
                  <a:schemeClr val="accent3">
                    <a:lumMod val="40000"/>
                    <a:lumOff val="60000"/>
                  </a:schemeClr>
                </a:solidFill>
                <a:latin typeface="Arial" pitchFamily="34" charset="0"/>
                <a:cs typeface="Arial" pitchFamily="34" charset="0"/>
              </a:rPr>
              <a:t>Aset tetap yang umurnya terbatas dan apabila sudah habis masa manfaatnya tidak dapat diganti dengan yang sejenis, seperti  tanah pertambangan dan hutan</a:t>
            </a:r>
            <a:endParaRPr lang="en-US" sz="2000" dirty="0">
              <a:solidFill>
                <a:schemeClr val="accent3">
                  <a:lumMod val="40000"/>
                  <a:lumOff val="60000"/>
                </a:schemeClr>
              </a:solidFill>
              <a:latin typeface="Arial" pitchFamily="34" charset="0"/>
              <a:cs typeface="Arial" pitchFamily="34" charset="0"/>
            </a:endParaRPr>
          </a:p>
        </p:txBody>
      </p:sp>
      <p:sp>
        <p:nvSpPr>
          <p:cNvPr id="14" name="Title 1"/>
          <p:cNvSpPr txBox="1">
            <a:spLocks/>
          </p:cNvSpPr>
          <p:nvPr/>
        </p:nvSpPr>
        <p:spPr>
          <a:xfrm>
            <a:off x="457200" y="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b="1" i="0" u="none" strike="noStrike" kern="1200" cap="none" spc="0" normalizeH="0" baseline="0" noProof="0" dirty="0" err="1">
                <a:ln>
                  <a:noFill/>
                </a:ln>
                <a:solidFill>
                  <a:schemeClr val="accent2">
                    <a:lumMod val="40000"/>
                    <a:lumOff val="60000"/>
                  </a:schemeClr>
                </a:solidFill>
                <a:effectLst/>
                <a:uLnTx/>
                <a:uFillTx/>
                <a:latin typeface="Arial" pitchFamily="34" charset="0"/>
                <a:ea typeface="+mj-ea"/>
                <a:cs typeface="Arial" pitchFamily="34" charset="0"/>
              </a:rPr>
              <a:t>Pengelompokan</a:t>
            </a:r>
            <a:endParaRPr kumimoji="0" lang="en-US" sz="1600" b="1" i="0" u="none" strike="noStrike" kern="1200" cap="none" spc="0" normalizeH="0" baseline="0" noProof="0" dirty="0">
              <a:ln>
                <a:noFill/>
              </a:ln>
              <a:solidFill>
                <a:schemeClr val="accent2">
                  <a:lumMod val="40000"/>
                  <a:lumOff val="60000"/>
                </a:schemeClr>
              </a:solidFill>
              <a:effectLst/>
              <a:uLnTx/>
              <a:uFillTx/>
              <a:latin typeface="Arial" pitchFamily="34" charset="0"/>
              <a:ea typeface="+mj-ea"/>
              <a:cs typeface="Arial" pitchFamily="34"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a:ln>
                  <a:noFill/>
                </a:ln>
                <a:solidFill>
                  <a:schemeClr val="accent2">
                    <a:lumMod val="40000"/>
                    <a:lumOff val="60000"/>
                  </a:schemeClr>
                </a:solidFill>
                <a:effectLst/>
                <a:uLnTx/>
                <a:uFillTx/>
                <a:latin typeface="Arial" pitchFamily="34" charset="0"/>
                <a:ea typeface="+mj-ea"/>
                <a:cs typeface="Arial" pitchFamily="34" charset="0"/>
              </a:rPr>
              <a:t>ASET  TETAP</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8" name="Title 1"/>
          <p:cNvSpPr>
            <a:spLocks noGrp="1"/>
          </p:cNvSpPr>
          <p:nvPr>
            <p:ph type="title"/>
          </p:nvPr>
        </p:nvSpPr>
        <p:spPr>
          <a:xfrm>
            <a:off x="457200" y="258762"/>
            <a:ext cx="8229600" cy="1417638"/>
          </a:xfrm>
        </p:spPr>
        <p:txBody>
          <a:bodyPr>
            <a:noAutofit/>
          </a:bodyPr>
          <a:lstStyle/>
          <a:p>
            <a:r>
              <a:rPr lang="ms-MY" sz="2200" dirty="0">
                <a:solidFill>
                  <a:schemeClr val="bg1"/>
                </a:solidFill>
                <a:latin typeface="Arial" pitchFamily="34" charset="0"/>
                <a:cs typeface="Arial" pitchFamily="34" charset="0"/>
              </a:rPr>
              <a:t>Berkaitan dengan penilaian dan penyajian aset tetap, IFRS mengijinkan pemakaian salah satu dari dua metode yang dapat digunakan, yaitu </a:t>
            </a:r>
            <a:r>
              <a:rPr lang="ms-MY" sz="2200" b="1" dirty="0">
                <a:solidFill>
                  <a:schemeClr val="bg1"/>
                </a:solidFill>
                <a:latin typeface="Arial" pitchFamily="34" charset="0"/>
                <a:cs typeface="Arial" pitchFamily="34" charset="0"/>
              </a:rPr>
              <a:t>:</a:t>
            </a:r>
            <a:endParaRPr lang="en-US" sz="2200" dirty="0">
              <a:solidFill>
                <a:schemeClr val="bg1"/>
              </a:solidFill>
              <a:latin typeface="Arial" pitchFamily="34" charset="0"/>
              <a:cs typeface="Arial" pitchFamily="34" charset="0"/>
            </a:endParaRPr>
          </a:p>
        </p:txBody>
      </p:sp>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11" name="Rectangle 10"/>
          <p:cNvSpPr/>
          <p:nvPr/>
        </p:nvSpPr>
        <p:spPr>
          <a:xfrm>
            <a:off x="1524000" y="2057400"/>
            <a:ext cx="6096000" cy="533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2000" dirty="0" err="1">
                <a:latin typeface="Arial" pitchFamily="34" charset="0"/>
                <a:cs typeface="Arial" pitchFamily="34" charset="0"/>
              </a:rPr>
              <a:t>Berbasis</a:t>
            </a:r>
            <a:r>
              <a:rPr lang="en-US" sz="2000" dirty="0">
                <a:latin typeface="Arial" pitchFamily="34" charset="0"/>
                <a:cs typeface="Arial" pitchFamily="34" charset="0"/>
              </a:rPr>
              <a:t> </a:t>
            </a:r>
            <a:r>
              <a:rPr lang="en-US" sz="2000" dirty="0" err="1">
                <a:latin typeface="Arial" pitchFamily="34" charset="0"/>
                <a:cs typeface="Arial" pitchFamily="34" charset="0"/>
              </a:rPr>
              <a:t>Harga</a:t>
            </a:r>
            <a:r>
              <a:rPr lang="en-US" sz="2000" dirty="0">
                <a:latin typeface="Arial" pitchFamily="34" charset="0"/>
                <a:cs typeface="Arial" pitchFamily="34" charset="0"/>
              </a:rPr>
              <a:t> </a:t>
            </a:r>
            <a:r>
              <a:rPr lang="en-US" sz="2000" dirty="0" err="1">
                <a:latin typeface="Arial" pitchFamily="34" charset="0"/>
                <a:cs typeface="Arial" pitchFamily="34" charset="0"/>
              </a:rPr>
              <a:t>Perolehan</a:t>
            </a:r>
            <a:r>
              <a:rPr lang="en-US" sz="2000" dirty="0">
                <a:latin typeface="Arial" pitchFamily="34" charset="0"/>
                <a:cs typeface="Arial" pitchFamily="34" charset="0"/>
              </a:rPr>
              <a:t> (</a:t>
            </a:r>
            <a:r>
              <a:rPr lang="en-US" sz="2000" dirty="0" err="1">
                <a:latin typeface="Arial" pitchFamily="34" charset="0"/>
                <a:cs typeface="Arial" pitchFamily="34" charset="0"/>
              </a:rPr>
              <a:t>Biaya</a:t>
            </a:r>
            <a:r>
              <a:rPr lang="en-US" sz="2000" dirty="0">
                <a:latin typeface="Arial" pitchFamily="34" charset="0"/>
                <a:cs typeface="Arial" pitchFamily="34" charset="0"/>
              </a:rPr>
              <a:t>)  </a:t>
            </a:r>
          </a:p>
        </p:txBody>
      </p:sp>
      <p:sp>
        <p:nvSpPr>
          <p:cNvPr id="12" name="Rectangle 11"/>
          <p:cNvSpPr/>
          <p:nvPr/>
        </p:nvSpPr>
        <p:spPr>
          <a:xfrm>
            <a:off x="1524000" y="2895600"/>
            <a:ext cx="6096000" cy="533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2000" dirty="0" err="1">
                <a:latin typeface="Arial" pitchFamily="34" charset="0"/>
                <a:cs typeface="Arial" pitchFamily="34" charset="0"/>
              </a:rPr>
              <a:t>Berbasis</a:t>
            </a:r>
            <a:r>
              <a:rPr lang="en-US" sz="2000" dirty="0">
                <a:latin typeface="Arial" pitchFamily="34" charset="0"/>
                <a:cs typeface="Arial" pitchFamily="34" charset="0"/>
              </a:rPr>
              <a:t> </a:t>
            </a:r>
            <a:r>
              <a:rPr lang="en-US" sz="2000" dirty="0" err="1">
                <a:latin typeface="Arial" pitchFamily="34" charset="0"/>
                <a:cs typeface="Arial" pitchFamily="34" charset="0"/>
              </a:rPr>
              <a:t>Revaluasi</a:t>
            </a:r>
            <a:r>
              <a:rPr lang="en-US" sz="2000" dirty="0">
                <a:latin typeface="Arial" pitchFamily="34" charset="0"/>
                <a:cs typeface="Arial" pitchFamily="34" charset="0"/>
              </a:rPr>
              <a:t> (</a:t>
            </a:r>
            <a:r>
              <a:rPr lang="en-US" sz="2000" dirty="0" err="1">
                <a:latin typeface="Arial" pitchFamily="34" charset="0"/>
                <a:cs typeface="Arial" pitchFamily="34" charset="0"/>
              </a:rPr>
              <a:t>Harga</a:t>
            </a:r>
            <a:r>
              <a:rPr lang="en-US" sz="2000" dirty="0">
                <a:latin typeface="Arial" pitchFamily="34" charset="0"/>
                <a:cs typeface="Arial" pitchFamily="34" charset="0"/>
              </a:rPr>
              <a:t> </a:t>
            </a:r>
            <a:r>
              <a:rPr lang="en-US" sz="2000" dirty="0" err="1">
                <a:latin typeface="Arial" pitchFamily="34" charset="0"/>
                <a:cs typeface="Arial" pitchFamily="34" charset="0"/>
              </a:rPr>
              <a:t>Pasar</a:t>
            </a:r>
            <a:r>
              <a:rPr lang="en-US" sz="2000" dirty="0">
                <a:latin typeface="Arial" pitchFamily="34" charset="0"/>
                <a:cs typeface="Arial" pitchFamily="34" charset="0"/>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17409" name="Rectangle 1"/>
          <p:cNvSpPr>
            <a:spLocks noChangeArrowheads="1"/>
          </p:cNvSpPr>
          <p:nvPr/>
        </p:nvSpPr>
        <p:spPr bwMode="auto">
          <a:xfrm>
            <a:off x="1143000" y="1524000"/>
            <a:ext cx="71628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ms-MY" sz="2000" b="0" i="0" u="none" strike="noStrike" cap="none" normalizeH="0" baseline="0" dirty="0">
                <a:ln>
                  <a:noFill/>
                </a:ln>
                <a:solidFill>
                  <a:schemeClr val="bg1"/>
                </a:solidFill>
                <a:effectLst/>
                <a:latin typeface="Arial" pitchFamily="34" charset="0"/>
                <a:ea typeface="Times New Roman" pitchFamily="18" charset="0"/>
              </a:rPr>
              <a:t>Adalah metode penilaian aset yang didasarkan kepada jumlah pengorbanan ekonomis yang dilakukan perusahaan untuk memperoleh aset tetap tertentu sampai aset tetap tersebut siap digunakan. Itu berarti, nilai aset yang disajikan di dalam laporan keuangan adalah sebesar jumlah rupiah historis pada saat memperoleh aset tetap tersebut dikurangi dengan akumulasi depresiasinya (jika ada). </a:t>
            </a:r>
            <a:endParaRPr kumimoji="0" lang="ms-MY" sz="2000" b="0" i="0" u="none" strike="noStrike" cap="none" normalizeH="0" baseline="0" dirty="0">
              <a:ln>
                <a:noFill/>
              </a:ln>
              <a:solidFill>
                <a:schemeClr val="bg1"/>
              </a:solidFill>
              <a:effectLst/>
              <a:latin typeface="Arial" pitchFamily="34" charset="0"/>
            </a:endParaRPr>
          </a:p>
        </p:txBody>
      </p:sp>
      <p:sp>
        <p:nvSpPr>
          <p:cNvPr id="11" name="Rectangle 10"/>
          <p:cNvSpPr/>
          <p:nvPr/>
        </p:nvSpPr>
        <p:spPr>
          <a:xfrm>
            <a:off x="1524000" y="533400"/>
            <a:ext cx="6096000" cy="533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2000" dirty="0" err="1">
                <a:latin typeface="Arial" pitchFamily="34" charset="0"/>
                <a:cs typeface="Arial" pitchFamily="34" charset="0"/>
              </a:rPr>
              <a:t>Berbasis</a:t>
            </a:r>
            <a:r>
              <a:rPr lang="en-US" sz="2000" dirty="0">
                <a:latin typeface="Arial" pitchFamily="34" charset="0"/>
                <a:cs typeface="Arial" pitchFamily="34" charset="0"/>
              </a:rPr>
              <a:t> </a:t>
            </a:r>
            <a:r>
              <a:rPr lang="en-US" sz="2000" dirty="0" err="1">
                <a:latin typeface="Arial" pitchFamily="34" charset="0"/>
                <a:cs typeface="Arial" pitchFamily="34" charset="0"/>
              </a:rPr>
              <a:t>Harga</a:t>
            </a:r>
            <a:r>
              <a:rPr lang="en-US" sz="2000" dirty="0">
                <a:latin typeface="Arial" pitchFamily="34" charset="0"/>
                <a:cs typeface="Arial" pitchFamily="34" charset="0"/>
              </a:rPr>
              <a:t> </a:t>
            </a:r>
            <a:r>
              <a:rPr lang="en-US" sz="2000" dirty="0" err="1">
                <a:latin typeface="Arial" pitchFamily="34" charset="0"/>
                <a:cs typeface="Arial" pitchFamily="34" charset="0"/>
              </a:rPr>
              <a:t>Perolehan</a:t>
            </a:r>
            <a:r>
              <a:rPr lang="en-US" sz="2000" dirty="0">
                <a:latin typeface="Arial" pitchFamily="34" charset="0"/>
                <a:cs typeface="Arial" pitchFamily="34" charset="0"/>
              </a:rPr>
              <a:t> (</a:t>
            </a:r>
            <a:r>
              <a:rPr lang="en-US" sz="2000" dirty="0" err="1">
                <a:latin typeface="Arial" pitchFamily="34" charset="0"/>
                <a:cs typeface="Arial" pitchFamily="34" charset="0"/>
              </a:rPr>
              <a:t>Biaya</a:t>
            </a:r>
            <a:r>
              <a:rPr lang="en-US" sz="2000" dirty="0">
                <a:latin typeface="Arial" pitchFamily="34" charset="0"/>
                <a:cs typeface="Arial" pitchFamily="34" charset="0"/>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16385" name="Rectangle 1"/>
          <p:cNvSpPr>
            <a:spLocks noChangeArrowheads="1"/>
          </p:cNvSpPr>
          <p:nvPr/>
        </p:nvSpPr>
        <p:spPr bwMode="auto">
          <a:xfrm>
            <a:off x="609600" y="1295400"/>
            <a:ext cx="7848600"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ms-MY" sz="2000" b="0" i="0" u="none" strike="noStrike" cap="none" normalizeH="0" baseline="0" dirty="0">
                <a:ln>
                  <a:noFill/>
                </a:ln>
                <a:solidFill>
                  <a:schemeClr val="bg1"/>
                </a:solidFill>
                <a:effectLst/>
                <a:latin typeface="Arial" pitchFamily="34" charset="0"/>
                <a:ea typeface="Times New Roman" pitchFamily="18" charset="0"/>
              </a:rPr>
              <a:t>Adalah metode penilaian aset yang didasarkan kepada harga pasar ketika laporan keuangan tersebut disajikan. Penggunaan metode ini akan memberikan gambaran yang lebih akurat tentang nilai aset yang dimiliki perusahaan pada suatu waktu tertentu. Karena nilai dari suatu aset tetap tertentu seringkali sudah tidak relevan lagi dengan kondisi pada saat laporan keuangan disajikan oleh sebuah perusahaan. Misalnya, sebidang tanah yang dibeli perusahaan 10 tahun sebelumnya harganya pasti sudah berlipatkali-ganda pada saat ini. Jika tanah tersebut disajikan dengan menggunakan biaya historis, dianggap tidak mencerminkan lagi kondisi aktual aset tetap perusahaan ketika laporan keuangan tersebut disajikan.</a:t>
            </a:r>
            <a:r>
              <a:rPr kumimoji="0" lang="en-US" sz="2000" b="0" i="0" u="none" strike="noStrike" cap="none" normalizeH="0" baseline="0" dirty="0">
                <a:ln>
                  <a:noFill/>
                </a:ln>
                <a:solidFill>
                  <a:schemeClr val="bg1"/>
                </a:solidFill>
                <a:effectLst/>
                <a:latin typeface="Arial" pitchFamily="34" charset="0"/>
              </a:rPr>
              <a:t> </a:t>
            </a:r>
          </a:p>
        </p:txBody>
      </p:sp>
      <p:sp>
        <p:nvSpPr>
          <p:cNvPr id="12" name="Rectangle 11"/>
          <p:cNvSpPr/>
          <p:nvPr/>
        </p:nvSpPr>
        <p:spPr>
          <a:xfrm>
            <a:off x="1524000" y="533400"/>
            <a:ext cx="6096000" cy="533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2000" dirty="0" err="1">
                <a:latin typeface="Arial" pitchFamily="34" charset="0"/>
                <a:cs typeface="Arial" pitchFamily="34" charset="0"/>
              </a:rPr>
              <a:t>Berbasis</a:t>
            </a:r>
            <a:r>
              <a:rPr lang="en-US" sz="2000" dirty="0">
                <a:latin typeface="Arial" pitchFamily="34" charset="0"/>
                <a:cs typeface="Arial" pitchFamily="34" charset="0"/>
              </a:rPr>
              <a:t> </a:t>
            </a:r>
            <a:r>
              <a:rPr lang="en-US" sz="2000" dirty="0" err="1">
                <a:latin typeface="Arial" pitchFamily="34" charset="0"/>
                <a:cs typeface="Arial" pitchFamily="34" charset="0"/>
              </a:rPr>
              <a:t>Revaluasi</a:t>
            </a:r>
            <a:r>
              <a:rPr lang="en-US" sz="2000" dirty="0">
                <a:latin typeface="Arial" pitchFamily="34" charset="0"/>
                <a:cs typeface="Arial" pitchFamily="34" charset="0"/>
              </a:rPr>
              <a:t> (</a:t>
            </a:r>
            <a:r>
              <a:rPr lang="en-US" sz="2000" dirty="0" err="1">
                <a:latin typeface="Arial" pitchFamily="34" charset="0"/>
                <a:cs typeface="Arial" pitchFamily="34" charset="0"/>
              </a:rPr>
              <a:t>Harga</a:t>
            </a:r>
            <a:r>
              <a:rPr lang="en-US" sz="2000" dirty="0">
                <a:latin typeface="Arial" pitchFamily="34" charset="0"/>
                <a:cs typeface="Arial" pitchFamily="34" charset="0"/>
              </a:rPr>
              <a:t> </a:t>
            </a:r>
            <a:r>
              <a:rPr lang="en-US" sz="2000" dirty="0" err="1">
                <a:latin typeface="Arial" pitchFamily="34" charset="0"/>
                <a:cs typeface="Arial" pitchFamily="34" charset="0"/>
              </a:rPr>
              <a:t>Pasar</a:t>
            </a:r>
            <a:r>
              <a:rPr lang="en-US" sz="2000" dirty="0">
                <a:latin typeface="Arial" pitchFamily="34" charset="0"/>
                <a:cs typeface="Arial" pitchFamily="34" charset="0"/>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8" name="Title 1"/>
          <p:cNvSpPr>
            <a:spLocks noGrp="1"/>
          </p:cNvSpPr>
          <p:nvPr>
            <p:ph type="title"/>
          </p:nvPr>
        </p:nvSpPr>
        <p:spPr>
          <a:xfrm>
            <a:off x="457200" y="304800"/>
            <a:ext cx="8229600" cy="838200"/>
          </a:xfrm>
        </p:spPr>
        <p:txBody>
          <a:bodyPr>
            <a:noAutofit/>
          </a:bodyPr>
          <a:lstStyle/>
          <a:p>
            <a:r>
              <a:rPr lang="ms-MY" sz="2200" dirty="0">
                <a:solidFill>
                  <a:schemeClr val="bg1"/>
                </a:solidFill>
                <a:latin typeface="Arial" pitchFamily="34" charset="0"/>
                <a:cs typeface="Arial" pitchFamily="34" charset="0"/>
              </a:rPr>
              <a:t>Pengelompokan Aset Berdasarkan Kemudahan  Mendapatkan Informasi Harga Pasar </a:t>
            </a:r>
            <a:endParaRPr lang="en-US" sz="2200" dirty="0">
              <a:solidFill>
                <a:schemeClr val="bg1"/>
              </a:solidFill>
              <a:latin typeface="Arial" pitchFamily="34" charset="0"/>
              <a:cs typeface="Arial" pitchFamily="34" charset="0"/>
            </a:endParaRPr>
          </a:p>
        </p:txBody>
      </p:sp>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11" name="Rectangle 10"/>
          <p:cNvSpPr/>
          <p:nvPr/>
        </p:nvSpPr>
        <p:spPr>
          <a:xfrm>
            <a:off x="381000" y="1828800"/>
            <a:ext cx="8458200" cy="533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dirty="0">
                <a:solidFill>
                  <a:schemeClr val="bg1"/>
                </a:solidFill>
                <a:latin typeface="Arial" pitchFamily="34" charset="0"/>
                <a:cs typeface="Arial" pitchFamily="34" charset="0"/>
              </a:rPr>
              <a:t>Aset yang harganya selalu tersedia setiap saat dan mudah diketahui</a:t>
            </a:r>
            <a:endParaRPr lang="en-US" dirty="0">
              <a:latin typeface="Arial" pitchFamily="34" charset="0"/>
              <a:cs typeface="Arial" pitchFamily="34" charset="0"/>
            </a:endParaRPr>
          </a:p>
        </p:txBody>
      </p:sp>
      <p:sp>
        <p:nvSpPr>
          <p:cNvPr id="12" name="Rectangle 11"/>
          <p:cNvSpPr/>
          <p:nvPr/>
        </p:nvSpPr>
        <p:spPr>
          <a:xfrm>
            <a:off x="381000" y="2514600"/>
            <a:ext cx="8458200" cy="533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dirty="0">
                <a:solidFill>
                  <a:schemeClr val="bg1"/>
                </a:solidFill>
                <a:latin typeface="Arial" pitchFamily="34" charset="0"/>
                <a:cs typeface="Arial" pitchFamily="34" charset="0"/>
              </a:rPr>
              <a:t>Aset yang harganya tidak selalu tersedia setiap saat dan tidak mudah diketahui</a:t>
            </a:r>
            <a:endParaRPr lang="en-US" dirty="0">
              <a:latin typeface="Arial" pitchFamily="34" charset="0"/>
              <a:cs typeface="Arial" pitchFamily="34" charset="0"/>
            </a:endParaRPr>
          </a:p>
        </p:txBody>
      </p:sp>
      <p:sp>
        <p:nvSpPr>
          <p:cNvPr id="13" name="Rectangle 12"/>
          <p:cNvSpPr/>
          <p:nvPr/>
        </p:nvSpPr>
        <p:spPr>
          <a:xfrm>
            <a:off x="381000" y="3200400"/>
            <a:ext cx="8458200" cy="533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dirty="0">
                <a:solidFill>
                  <a:schemeClr val="bg1"/>
                </a:solidFill>
                <a:latin typeface="Arial" pitchFamily="34" charset="0"/>
                <a:cs typeface="Arial" pitchFamily="34" charset="0"/>
              </a:rPr>
              <a:t>Aset yang harganya tidak tersedia dan tidak mudah diketahui</a:t>
            </a:r>
            <a:endParaRPr lang="en-US" dirty="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81600"/>
            <a:ext cx="6934200" cy="16764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5181600"/>
          </a:xfrm>
          <a:prstGeom prst="rect">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Buku-11.jpg"/>
          <p:cNvPicPr>
            <a:picLocks noGrp="1" noChangeAspect="1"/>
          </p:cNvPicPr>
          <p:nvPr>
            <p:ph idx="1"/>
          </p:nvPr>
        </p:nvPicPr>
        <p:blipFill>
          <a:blip r:embed="rId2"/>
          <a:stretch>
            <a:fillRect/>
          </a:stretch>
        </p:blipFill>
        <p:spPr>
          <a:xfrm>
            <a:off x="6934200" y="5181378"/>
            <a:ext cx="2238375" cy="1676621"/>
          </a:xfrm>
        </p:spPr>
      </p:pic>
      <p:sp>
        <p:nvSpPr>
          <p:cNvPr id="10"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7" name="Rectangle 6"/>
          <p:cNvSpPr/>
          <p:nvPr/>
        </p:nvSpPr>
        <p:spPr>
          <a:xfrm>
            <a:off x="838200" y="1636455"/>
            <a:ext cx="7543800" cy="2554545"/>
          </a:xfrm>
          <a:prstGeom prst="rect">
            <a:avLst/>
          </a:prstGeom>
        </p:spPr>
        <p:txBody>
          <a:bodyPr wrap="square">
            <a:spAutoFit/>
          </a:bodyPr>
          <a:lstStyle/>
          <a:p>
            <a:pPr algn="just"/>
            <a:r>
              <a:rPr lang="ms-MY" sz="2000" dirty="0">
                <a:solidFill>
                  <a:schemeClr val="bg1"/>
                </a:solidFill>
                <a:latin typeface="Arial" pitchFamily="34" charset="0"/>
                <a:cs typeface="Arial" pitchFamily="34" charset="0"/>
              </a:rPr>
              <a:t>Aset yang harganya selalu tersedia setiap saat dan mudah diketahui, seperti harga surat berharga di bursa efek. Harga berbagai saham dan obligasi yang terdaftar di Bursa Efek Indonesia dapat dengan mudah diketahui oleh siapa saja kapanpun diperlukan. Aset dalam kelompok ini mudah sekali menggunakan nilai pasar sebagai dasar penilaian dan penyajiannya karena ketersediaan data dan cukup obyektif nilainya.</a:t>
            </a:r>
            <a:endParaRPr lang="en-US" sz="2000" dirty="0">
              <a:solidFill>
                <a:schemeClr val="bg1"/>
              </a:solidFill>
              <a:latin typeface="Arial" pitchFamily="34" charset="0"/>
              <a:cs typeface="Arial" pitchFamily="34" charset="0"/>
            </a:endParaRPr>
          </a:p>
        </p:txBody>
      </p:sp>
      <p:sp>
        <p:nvSpPr>
          <p:cNvPr id="12" name="Rectangle 11"/>
          <p:cNvSpPr/>
          <p:nvPr/>
        </p:nvSpPr>
        <p:spPr>
          <a:xfrm>
            <a:off x="381000" y="533400"/>
            <a:ext cx="8458200" cy="533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ms-MY" dirty="0">
                <a:solidFill>
                  <a:schemeClr val="bg1"/>
                </a:solidFill>
                <a:latin typeface="Arial" pitchFamily="34" charset="0"/>
                <a:cs typeface="Arial" pitchFamily="34" charset="0"/>
              </a:rPr>
              <a:t>Aset yang harganya selalu tersedia setiap saat dan mudah diketahui</a:t>
            </a:r>
            <a:endParaRPr lang="en-US" dirty="0">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TotalTime>
  <Words>1259</Words>
  <Application>Microsoft Office PowerPoint</Application>
  <PresentationFormat>On-screen Show (4:3)</PresentationFormat>
  <Paragraphs>93</Paragraphs>
  <Slides>27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Calibri</vt:lpstr>
      <vt:lpstr>Office Theme</vt:lpstr>
      <vt:lpstr>A S E T      T E T A P</vt:lpstr>
      <vt:lpstr>Aset  tetap adalah  barang  berwujud milik  perusahaan yang  sifatnya relatif permanen  dan  digunakan  dalam kegiatan normal perusahaan,  bukan  untuk diperjualbelikan</vt:lpstr>
      <vt:lpstr>PowerPoint Presentation</vt:lpstr>
      <vt:lpstr>PowerPoint Presentation</vt:lpstr>
      <vt:lpstr>Berkaitan dengan penilaian dan penyajian aset tetap, IFRS mengijinkan pemakaian salah satu dari dua metode yang dapat digunakan, yaitu :</vt:lpstr>
      <vt:lpstr>PowerPoint Presentation</vt:lpstr>
      <vt:lpstr>PowerPoint Presentation</vt:lpstr>
      <vt:lpstr>Pengelompokan Aset Berdasarkan Kemudahan  Mendapatkan Informasi Harga Pasar </vt:lpstr>
      <vt:lpstr>PowerPoint Presentation</vt:lpstr>
      <vt:lpstr>PowerPoint Presentation</vt:lpstr>
      <vt:lpstr>PowerPoint Presentation</vt:lpstr>
      <vt:lpstr>HARGA  PEROLEHAN</vt:lpstr>
      <vt:lpstr>Aset  tetap yang dimiliki perusahaan dicatat dan diakui sebesar nilai bukunya, yaitu harga  perolehan  aset  tetap  tersebut dikurangi dengan akumulasi depresiasi  aset  tetap</vt:lpstr>
      <vt:lpstr>CARA-CARA  MEMPEROLEH  ASET  TETAP</vt:lpstr>
      <vt:lpstr>BEBAN-BEBAN SELAMA MASA PENGGUNAAN ASET TETAP</vt:lpstr>
      <vt:lpstr>DEPRESIASI</vt:lpstr>
      <vt:lpstr>FAKTOR  YANG  BERPENGARUH TERHADAP DEPRESIASI</vt:lpstr>
      <vt:lpstr>Metode  Garis  Lurus   ( Straight  Line  Method )</vt:lpstr>
      <vt:lpstr>Metode  Jam  Jasa    (  Service  Hour  Method )</vt:lpstr>
      <vt:lpstr>Metode Hasil Produksi   ( Productive Output  Method ) </vt:lpstr>
      <vt:lpstr>Metode Beban Menurun   ( Reducing  Charge  Method )  :</vt:lpstr>
      <vt:lpstr>Metode jumlah angka tahun</vt:lpstr>
      <vt:lpstr>PENJUALAN   ASET   TETAP</vt:lpstr>
      <vt:lpstr>PowerPoint Presentation</vt:lpstr>
      <vt:lpstr>DEPLESI</vt:lpstr>
      <vt:lpstr>Tiga  Faktor  Yang  Berpengaruh  Terhadap  Perhitungan Deplesi Aset Tetap</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axioo</dc:creator>
  <cp:lastModifiedBy>Dr. Lely Indriaty</cp:lastModifiedBy>
  <cp:revision>14</cp:revision>
  <dcterms:created xsi:type="dcterms:W3CDTF">2012-08-23T10:47:24Z</dcterms:created>
  <dcterms:modified xsi:type="dcterms:W3CDTF">2023-01-03T21:47:34Z</dcterms:modified>
</cp:coreProperties>
</file>